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AB49A-6028-4A48-A390-9716330F488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792DF84-5B80-4001-8C31-74878A7B00F8}">
      <dgm:prSet/>
      <dgm:spPr/>
      <dgm:t>
        <a:bodyPr/>
        <a:lstStyle/>
        <a:p>
          <a:r>
            <a:rPr lang="it-IT"/>
            <a:t>Legge 20 agosto 2019 n°92</a:t>
          </a:r>
          <a:endParaRPr lang="en-US"/>
        </a:p>
      </dgm:t>
    </dgm:pt>
    <dgm:pt modelId="{FF16FE79-267C-4892-9E79-90172C4D25CD}" type="parTrans" cxnId="{77AF0D49-6A9A-4530-BF45-B5AE62AAECF5}">
      <dgm:prSet/>
      <dgm:spPr/>
      <dgm:t>
        <a:bodyPr/>
        <a:lstStyle/>
        <a:p>
          <a:endParaRPr lang="en-US"/>
        </a:p>
      </dgm:t>
    </dgm:pt>
    <dgm:pt modelId="{0312A414-56F3-4B39-996A-0554C80CCCCE}" type="sibTrans" cxnId="{77AF0D49-6A9A-4530-BF45-B5AE62AAECF5}">
      <dgm:prSet/>
      <dgm:spPr/>
      <dgm:t>
        <a:bodyPr/>
        <a:lstStyle/>
        <a:p>
          <a:endParaRPr lang="en-US"/>
        </a:p>
      </dgm:t>
    </dgm:pt>
    <dgm:pt modelId="{41FB8960-1240-464E-951D-DC34ABC9A76A}">
      <dgm:prSet/>
      <dgm:spPr/>
      <dgm:t>
        <a:bodyPr/>
        <a:lstStyle/>
        <a:p>
          <a:r>
            <a:rPr lang="it-IT"/>
            <a:t>Linee guida per l'insegnamento dell'educazione  civica (Decreto Ministeriale n. 183 del 07.09.2024)</a:t>
          </a:r>
          <a:endParaRPr lang="en-US"/>
        </a:p>
      </dgm:t>
    </dgm:pt>
    <dgm:pt modelId="{54A54CF6-B9D0-4227-8564-0288BCE474EF}" type="parTrans" cxnId="{6D7DC5F5-4E84-4B72-8ED7-8052BB69ABBD}">
      <dgm:prSet/>
      <dgm:spPr/>
      <dgm:t>
        <a:bodyPr/>
        <a:lstStyle/>
        <a:p>
          <a:endParaRPr lang="en-US"/>
        </a:p>
      </dgm:t>
    </dgm:pt>
    <dgm:pt modelId="{73EFD60B-ABB5-413E-85E2-CE245ABED105}" type="sibTrans" cxnId="{6D7DC5F5-4E84-4B72-8ED7-8052BB69ABBD}">
      <dgm:prSet/>
      <dgm:spPr/>
      <dgm:t>
        <a:bodyPr/>
        <a:lstStyle/>
        <a:p>
          <a:endParaRPr lang="en-US"/>
        </a:p>
      </dgm:t>
    </dgm:pt>
    <dgm:pt modelId="{BE4F87DB-91BD-4FB0-9403-0263F2994E14}" type="pres">
      <dgm:prSet presAssocID="{DE6AB49A-6028-4A48-A390-9716330F4885}" presName="root" presStyleCnt="0">
        <dgm:presLayoutVars>
          <dgm:dir/>
          <dgm:resizeHandles val="exact"/>
        </dgm:presLayoutVars>
      </dgm:prSet>
      <dgm:spPr/>
    </dgm:pt>
    <dgm:pt modelId="{5405CF8F-C318-4151-AD4D-CAC264E6BA90}" type="pres">
      <dgm:prSet presAssocID="{8792DF84-5B80-4001-8C31-74878A7B00F8}" presName="compNode" presStyleCnt="0"/>
      <dgm:spPr/>
    </dgm:pt>
    <dgm:pt modelId="{D7A589DB-B78A-4A0A-A9CD-FA8186B5A352}" type="pres">
      <dgm:prSet presAssocID="{8792DF84-5B80-4001-8C31-74878A7B00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letto"/>
        </a:ext>
      </dgm:extLst>
    </dgm:pt>
    <dgm:pt modelId="{D5F4A4DF-3968-4404-811F-AD64BA000A0C}" type="pres">
      <dgm:prSet presAssocID="{8792DF84-5B80-4001-8C31-74878A7B00F8}" presName="spaceRect" presStyleCnt="0"/>
      <dgm:spPr/>
    </dgm:pt>
    <dgm:pt modelId="{1428B96F-C80D-4360-870C-EA1F69482A01}" type="pres">
      <dgm:prSet presAssocID="{8792DF84-5B80-4001-8C31-74878A7B00F8}" presName="textRect" presStyleLbl="revTx" presStyleIdx="0" presStyleCnt="2">
        <dgm:presLayoutVars>
          <dgm:chMax val="1"/>
          <dgm:chPref val="1"/>
        </dgm:presLayoutVars>
      </dgm:prSet>
      <dgm:spPr/>
    </dgm:pt>
    <dgm:pt modelId="{373A677B-37AF-47DA-94D3-C12AB970B45C}" type="pres">
      <dgm:prSet presAssocID="{0312A414-56F3-4B39-996A-0554C80CCCCE}" presName="sibTrans" presStyleCnt="0"/>
      <dgm:spPr/>
    </dgm:pt>
    <dgm:pt modelId="{E4E85F11-B1A6-4BA7-8DCC-E4C689A75CFE}" type="pres">
      <dgm:prSet presAssocID="{41FB8960-1240-464E-951D-DC34ABC9A76A}" presName="compNode" presStyleCnt="0"/>
      <dgm:spPr/>
    </dgm:pt>
    <dgm:pt modelId="{20091EED-3414-4A16-B4B7-4029DF641ED8}" type="pres">
      <dgm:prSet presAssocID="{41FB8960-1240-464E-951D-DC34ABC9A7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7BB6B6A-EA1F-4B47-B2B6-E93CBBF11C55}" type="pres">
      <dgm:prSet presAssocID="{41FB8960-1240-464E-951D-DC34ABC9A76A}" presName="spaceRect" presStyleCnt="0"/>
      <dgm:spPr/>
    </dgm:pt>
    <dgm:pt modelId="{88A62BCA-99A7-4BDE-9C1E-2D36F1D8A6B8}" type="pres">
      <dgm:prSet presAssocID="{41FB8960-1240-464E-951D-DC34ABC9A76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AF0D49-6A9A-4530-BF45-B5AE62AAECF5}" srcId="{DE6AB49A-6028-4A48-A390-9716330F4885}" destId="{8792DF84-5B80-4001-8C31-74878A7B00F8}" srcOrd="0" destOrd="0" parTransId="{FF16FE79-267C-4892-9E79-90172C4D25CD}" sibTransId="{0312A414-56F3-4B39-996A-0554C80CCCCE}"/>
    <dgm:cxn modelId="{F8BDFC4E-C2EC-44E5-BE6C-85727D0C1C08}" type="presOf" srcId="{DE6AB49A-6028-4A48-A390-9716330F4885}" destId="{BE4F87DB-91BD-4FB0-9403-0263F2994E14}" srcOrd="0" destOrd="0" presId="urn:microsoft.com/office/officeart/2018/2/layout/IconLabelList"/>
    <dgm:cxn modelId="{E8E33EB8-DC87-490B-901E-DDC02268D07D}" type="presOf" srcId="{8792DF84-5B80-4001-8C31-74878A7B00F8}" destId="{1428B96F-C80D-4360-870C-EA1F69482A01}" srcOrd="0" destOrd="0" presId="urn:microsoft.com/office/officeart/2018/2/layout/IconLabelList"/>
    <dgm:cxn modelId="{56406DBC-48C9-4CA0-8D11-E67AA4C5B61F}" type="presOf" srcId="{41FB8960-1240-464E-951D-DC34ABC9A76A}" destId="{88A62BCA-99A7-4BDE-9C1E-2D36F1D8A6B8}" srcOrd="0" destOrd="0" presId="urn:microsoft.com/office/officeart/2018/2/layout/IconLabelList"/>
    <dgm:cxn modelId="{6D7DC5F5-4E84-4B72-8ED7-8052BB69ABBD}" srcId="{DE6AB49A-6028-4A48-A390-9716330F4885}" destId="{41FB8960-1240-464E-951D-DC34ABC9A76A}" srcOrd="1" destOrd="0" parTransId="{54A54CF6-B9D0-4227-8564-0288BCE474EF}" sibTransId="{73EFD60B-ABB5-413E-85E2-CE245ABED105}"/>
    <dgm:cxn modelId="{405A102A-6354-4CFB-978A-BE85235239B4}" type="presParOf" srcId="{BE4F87DB-91BD-4FB0-9403-0263F2994E14}" destId="{5405CF8F-C318-4151-AD4D-CAC264E6BA90}" srcOrd="0" destOrd="0" presId="urn:microsoft.com/office/officeart/2018/2/layout/IconLabelList"/>
    <dgm:cxn modelId="{7A0026BD-378B-4794-A4E5-5C6C0C9CA8A6}" type="presParOf" srcId="{5405CF8F-C318-4151-AD4D-CAC264E6BA90}" destId="{D7A589DB-B78A-4A0A-A9CD-FA8186B5A352}" srcOrd="0" destOrd="0" presId="urn:microsoft.com/office/officeart/2018/2/layout/IconLabelList"/>
    <dgm:cxn modelId="{B0CB469E-F444-4ED1-ABB2-4793FE62D7A7}" type="presParOf" srcId="{5405CF8F-C318-4151-AD4D-CAC264E6BA90}" destId="{D5F4A4DF-3968-4404-811F-AD64BA000A0C}" srcOrd="1" destOrd="0" presId="urn:microsoft.com/office/officeart/2018/2/layout/IconLabelList"/>
    <dgm:cxn modelId="{84859492-18F2-47E0-968F-7CD05E66C5DC}" type="presParOf" srcId="{5405CF8F-C318-4151-AD4D-CAC264E6BA90}" destId="{1428B96F-C80D-4360-870C-EA1F69482A01}" srcOrd="2" destOrd="0" presId="urn:microsoft.com/office/officeart/2018/2/layout/IconLabelList"/>
    <dgm:cxn modelId="{CD5CA5E2-CAA3-40C4-A1DF-E2263412E254}" type="presParOf" srcId="{BE4F87DB-91BD-4FB0-9403-0263F2994E14}" destId="{373A677B-37AF-47DA-94D3-C12AB970B45C}" srcOrd="1" destOrd="0" presId="urn:microsoft.com/office/officeart/2018/2/layout/IconLabelList"/>
    <dgm:cxn modelId="{30DB4C3B-650A-4DA4-9DAD-1969A7CFA5B2}" type="presParOf" srcId="{BE4F87DB-91BD-4FB0-9403-0263F2994E14}" destId="{E4E85F11-B1A6-4BA7-8DCC-E4C689A75CFE}" srcOrd="2" destOrd="0" presId="urn:microsoft.com/office/officeart/2018/2/layout/IconLabelList"/>
    <dgm:cxn modelId="{DFDB72A6-ED80-4496-8CF2-3DE141694B67}" type="presParOf" srcId="{E4E85F11-B1A6-4BA7-8DCC-E4C689A75CFE}" destId="{20091EED-3414-4A16-B4B7-4029DF641ED8}" srcOrd="0" destOrd="0" presId="urn:microsoft.com/office/officeart/2018/2/layout/IconLabelList"/>
    <dgm:cxn modelId="{C8C63BA8-CBD3-423D-B120-E7BCDD960D48}" type="presParOf" srcId="{E4E85F11-B1A6-4BA7-8DCC-E4C689A75CFE}" destId="{C7BB6B6A-EA1F-4B47-B2B6-E93CBBF11C55}" srcOrd="1" destOrd="0" presId="urn:microsoft.com/office/officeart/2018/2/layout/IconLabelList"/>
    <dgm:cxn modelId="{782C1D09-E73D-451F-9FB6-F711A3C725DF}" type="presParOf" srcId="{E4E85F11-B1A6-4BA7-8DCC-E4C689A75CFE}" destId="{88A62BCA-99A7-4BDE-9C1E-2D36F1D8A6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7D534-1C0E-4DB6-B680-53A0F710F7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EF76E3F7-CE27-475E-A6FC-AD9F0530F74D}">
      <dgm:prSet custT="1"/>
      <dgm:spPr/>
      <dgm:t>
        <a:bodyPr/>
        <a:lstStyle/>
        <a:p>
          <a:r>
            <a:rPr lang="it-IT" sz="1800" b="0" i="0" dirty="0"/>
            <a:t>L'educazione civica contribuisce a formare cittadini responsabili e attivi e a promuovere la partecipazione piena e consapevole alla vita civica, culturale, </a:t>
          </a:r>
          <a:r>
            <a:rPr lang="it-IT" sz="1800" dirty="0"/>
            <a:t>economica</a:t>
          </a:r>
          <a:r>
            <a:rPr lang="it-IT" sz="1800" b="0" dirty="0"/>
            <a:t> </a:t>
          </a:r>
          <a:r>
            <a:rPr lang="it-IT" sz="1800" b="0" i="0" dirty="0"/>
            <a:t>e sociale delle comunità, nel rispetto delle regole, dei diritti e dei doveri.</a:t>
          </a:r>
          <a:endParaRPr lang="en-US" sz="1800" dirty="0"/>
        </a:p>
      </dgm:t>
    </dgm:pt>
    <dgm:pt modelId="{C8B2849A-BF24-4E67-9051-F5C0B893E9B9}" type="parTrans" cxnId="{CE150BFF-2D0F-4184-B95E-EE3C961F6510}">
      <dgm:prSet/>
      <dgm:spPr/>
      <dgm:t>
        <a:bodyPr/>
        <a:lstStyle/>
        <a:p>
          <a:endParaRPr lang="en-US"/>
        </a:p>
      </dgm:t>
    </dgm:pt>
    <dgm:pt modelId="{B6563EC8-8B29-40B9-B2BA-BEBD18BB2070}" type="sibTrans" cxnId="{CE150BFF-2D0F-4184-B95E-EE3C961F6510}">
      <dgm:prSet/>
      <dgm:spPr/>
      <dgm:t>
        <a:bodyPr/>
        <a:lstStyle/>
        <a:p>
          <a:endParaRPr lang="en-US"/>
        </a:p>
      </dgm:t>
    </dgm:pt>
    <dgm:pt modelId="{6E08E646-5FC4-4D88-A366-9A8FE6463970}" type="pres">
      <dgm:prSet presAssocID="{2E17D534-1C0E-4DB6-B680-53A0F710F792}" presName="root" presStyleCnt="0">
        <dgm:presLayoutVars>
          <dgm:dir/>
          <dgm:resizeHandles val="exact"/>
        </dgm:presLayoutVars>
      </dgm:prSet>
      <dgm:spPr/>
    </dgm:pt>
    <dgm:pt modelId="{EB0D3536-8832-449C-96F2-5E8FDF039C2D}" type="pres">
      <dgm:prSet presAssocID="{EF76E3F7-CE27-475E-A6FC-AD9F0530F74D}" presName="compNode" presStyleCnt="0"/>
      <dgm:spPr/>
    </dgm:pt>
    <dgm:pt modelId="{3D497EFE-DEA7-4518-93EB-29CC64B62767}" type="pres">
      <dgm:prSet presAssocID="{EF76E3F7-CE27-475E-A6FC-AD9F0530F74D}" presName="bgRect" presStyleLbl="bgShp" presStyleIdx="0" presStyleCnt="1" custScaleY="132831"/>
      <dgm:spPr/>
    </dgm:pt>
    <dgm:pt modelId="{12F36714-CC77-46EE-AE1E-0601D0B3D7E4}" type="pres">
      <dgm:prSet presAssocID="{EF76E3F7-CE27-475E-A6FC-AD9F0530F74D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31AA2803-9695-40A8-9F0A-914B6EE6388A}" type="pres">
      <dgm:prSet presAssocID="{EF76E3F7-CE27-475E-A6FC-AD9F0530F74D}" presName="spaceRect" presStyleCnt="0"/>
      <dgm:spPr/>
    </dgm:pt>
    <dgm:pt modelId="{0E6EECE7-1E26-4E2C-AE51-9A36B4B5EA7B}" type="pres">
      <dgm:prSet presAssocID="{EF76E3F7-CE27-475E-A6FC-AD9F0530F74D}" presName="parTx" presStyleLbl="revTx" presStyleIdx="0" presStyleCnt="1" custLinFactNeighborX="44" custLinFactNeighborY="-12151">
        <dgm:presLayoutVars>
          <dgm:chMax val="0"/>
          <dgm:chPref val="0"/>
        </dgm:presLayoutVars>
      </dgm:prSet>
      <dgm:spPr/>
    </dgm:pt>
  </dgm:ptLst>
  <dgm:cxnLst>
    <dgm:cxn modelId="{50981D3A-708D-44F2-A844-7C422BA683F0}" type="presOf" srcId="{2E17D534-1C0E-4DB6-B680-53A0F710F792}" destId="{6E08E646-5FC4-4D88-A366-9A8FE6463970}" srcOrd="0" destOrd="0" presId="urn:microsoft.com/office/officeart/2018/2/layout/IconVerticalSolidList"/>
    <dgm:cxn modelId="{896ED693-5FBD-4113-B59F-73C46907CD61}" type="presOf" srcId="{EF76E3F7-CE27-475E-A6FC-AD9F0530F74D}" destId="{0E6EECE7-1E26-4E2C-AE51-9A36B4B5EA7B}" srcOrd="0" destOrd="0" presId="urn:microsoft.com/office/officeart/2018/2/layout/IconVerticalSolidList"/>
    <dgm:cxn modelId="{CE150BFF-2D0F-4184-B95E-EE3C961F6510}" srcId="{2E17D534-1C0E-4DB6-B680-53A0F710F792}" destId="{EF76E3F7-CE27-475E-A6FC-AD9F0530F74D}" srcOrd="0" destOrd="0" parTransId="{C8B2849A-BF24-4E67-9051-F5C0B893E9B9}" sibTransId="{B6563EC8-8B29-40B9-B2BA-BEBD18BB2070}"/>
    <dgm:cxn modelId="{2CC9507A-5522-4858-A82E-DF051C3EF493}" type="presParOf" srcId="{6E08E646-5FC4-4D88-A366-9A8FE6463970}" destId="{EB0D3536-8832-449C-96F2-5E8FDF039C2D}" srcOrd="0" destOrd="0" presId="urn:microsoft.com/office/officeart/2018/2/layout/IconVerticalSolidList"/>
    <dgm:cxn modelId="{43D56F74-473A-4345-88BB-EBBC9E364B12}" type="presParOf" srcId="{EB0D3536-8832-449C-96F2-5E8FDF039C2D}" destId="{3D497EFE-DEA7-4518-93EB-29CC64B62767}" srcOrd="0" destOrd="0" presId="urn:microsoft.com/office/officeart/2018/2/layout/IconVerticalSolidList"/>
    <dgm:cxn modelId="{7E2A65BF-16C9-47E9-9F55-0E3944D0E3C8}" type="presParOf" srcId="{EB0D3536-8832-449C-96F2-5E8FDF039C2D}" destId="{12F36714-CC77-46EE-AE1E-0601D0B3D7E4}" srcOrd="1" destOrd="0" presId="urn:microsoft.com/office/officeart/2018/2/layout/IconVerticalSolidList"/>
    <dgm:cxn modelId="{027A4E76-EF5B-456C-B9DC-E1F91BB2DEC0}" type="presParOf" srcId="{EB0D3536-8832-449C-96F2-5E8FDF039C2D}" destId="{31AA2803-9695-40A8-9F0A-914B6EE6388A}" srcOrd="2" destOrd="0" presId="urn:microsoft.com/office/officeart/2018/2/layout/IconVerticalSolidList"/>
    <dgm:cxn modelId="{F56DC408-F4B2-46C2-BA8E-6CE00267AF1E}" type="presParOf" srcId="{EB0D3536-8832-449C-96F2-5E8FDF039C2D}" destId="{0E6EECE7-1E26-4E2C-AE51-9A36B4B5EA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5CE3A-C5EB-4063-AD60-16E0EF24D30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AA571E5-4BE5-437C-9753-47A2016A607D}">
      <dgm:prSet custT="1"/>
      <dgm:spPr/>
      <dgm:t>
        <a:bodyPr/>
        <a:lstStyle/>
        <a:p>
          <a:r>
            <a:rPr lang="it-IT" sz="1800" dirty="0"/>
            <a:t>LA COSTITUZIONE DELLA REPUBBLICA ITALIANA</a:t>
          </a:r>
        </a:p>
        <a:p>
          <a:r>
            <a:rPr lang="it-IT" sz="1800" i="1" dirty="0"/>
            <a:t>2° Biennio e Ultimo anno</a:t>
          </a:r>
          <a:endParaRPr lang="en-US" sz="1800" i="1" dirty="0"/>
        </a:p>
      </dgm:t>
    </dgm:pt>
    <dgm:pt modelId="{CB2CF916-1CB4-4709-ABB9-354807B17A11}" type="parTrans" cxnId="{16C1CA78-B559-41C9-B805-5124255D72D2}">
      <dgm:prSet/>
      <dgm:spPr/>
      <dgm:t>
        <a:bodyPr/>
        <a:lstStyle/>
        <a:p>
          <a:endParaRPr lang="en-US"/>
        </a:p>
      </dgm:t>
    </dgm:pt>
    <dgm:pt modelId="{1D27E125-A60F-4A62-A30A-E8E5B539AB3A}" type="sibTrans" cxnId="{16C1CA78-B559-41C9-B805-5124255D72D2}">
      <dgm:prSet/>
      <dgm:spPr/>
      <dgm:t>
        <a:bodyPr/>
        <a:lstStyle/>
        <a:p>
          <a:endParaRPr lang="en-US"/>
        </a:p>
      </dgm:t>
    </dgm:pt>
    <dgm:pt modelId="{F03D291A-3AFB-4C5E-B938-E21E0BC85E82}">
      <dgm:prSet custT="1"/>
      <dgm:spPr/>
      <dgm:t>
        <a:bodyPr/>
        <a:lstStyle/>
        <a:p>
          <a:r>
            <a:rPr lang="it-IT" sz="1800" dirty="0"/>
            <a:t>SVILUPPO ECONOMICO E SOSTENIBILITA’</a:t>
          </a:r>
        </a:p>
        <a:p>
          <a:r>
            <a:rPr lang="it-IT" sz="1800" dirty="0"/>
            <a:t>1° Biennio</a:t>
          </a:r>
        </a:p>
      </dgm:t>
    </dgm:pt>
    <dgm:pt modelId="{D7361956-7D5A-4D58-90C1-094073D23CC4}" type="parTrans" cxnId="{6FC98758-5C93-45EF-88D9-7E86B14A6DD8}">
      <dgm:prSet/>
      <dgm:spPr/>
      <dgm:t>
        <a:bodyPr/>
        <a:lstStyle/>
        <a:p>
          <a:endParaRPr lang="en-US"/>
        </a:p>
      </dgm:t>
    </dgm:pt>
    <dgm:pt modelId="{43BC479B-C5CA-46AC-AFF5-78B74CA918F9}" type="sibTrans" cxnId="{6FC98758-5C93-45EF-88D9-7E86B14A6DD8}">
      <dgm:prSet/>
      <dgm:spPr/>
      <dgm:t>
        <a:bodyPr/>
        <a:lstStyle/>
        <a:p>
          <a:endParaRPr lang="en-US"/>
        </a:p>
      </dgm:t>
    </dgm:pt>
    <dgm:pt modelId="{E2BB3C55-D6FA-4ED2-B998-50E247F977B4}">
      <dgm:prSet custT="1"/>
      <dgm:spPr/>
      <dgm:t>
        <a:bodyPr/>
        <a:lstStyle/>
        <a:p>
          <a:r>
            <a:rPr lang="it-IT" sz="1800" dirty="0"/>
            <a:t>CITTADINANZA DIGITALE</a:t>
          </a:r>
        </a:p>
        <a:p>
          <a:endParaRPr lang="it-IT" sz="1100" dirty="0"/>
        </a:p>
        <a:p>
          <a:r>
            <a:rPr lang="it-IT" sz="1800" i="1" dirty="0"/>
            <a:t>1° Biennio</a:t>
          </a:r>
          <a:endParaRPr lang="en-US" sz="1800" i="1" dirty="0"/>
        </a:p>
      </dgm:t>
    </dgm:pt>
    <dgm:pt modelId="{4CAB3887-B67D-44B5-99CC-B1FCE21C1DF0}" type="parTrans" cxnId="{41E87B19-D0C3-4814-8DAC-BC0E1909A166}">
      <dgm:prSet/>
      <dgm:spPr/>
      <dgm:t>
        <a:bodyPr/>
        <a:lstStyle/>
        <a:p>
          <a:endParaRPr lang="en-US"/>
        </a:p>
      </dgm:t>
    </dgm:pt>
    <dgm:pt modelId="{274C95A8-F74D-4DEC-ADA7-B09E2C95239E}" type="sibTrans" cxnId="{41E87B19-D0C3-4814-8DAC-BC0E1909A166}">
      <dgm:prSet/>
      <dgm:spPr/>
      <dgm:t>
        <a:bodyPr/>
        <a:lstStyle/>
        <a:p>
          <a:endParaRPr lang="en-US"/>
        </a:p>
      </dgm:t>
    </dgm:pt>
    <dgm:pt modelId="{46025AD4-60AB-4B3F-95C6-B32A21AC7B38}" type="pres">
      <dgm:prSet presAssocID="{90A5CE3A-C5EB-4063-AD60-16E0EF24D304}" presName="root" presStyleCnt="0">
        <dgm:presLayoutVars>
          <dgm:dir/>
          <dgm:resizeHandles val="exact"/>
        </dgm:presLayoutVars>
      </dgm:prSet>
      <dgm:spPr/>
    </dgm:pt>
    <dgm:pt modelId="{A5664480-C7F8-482B-A279-BBC3F1AFFE1B}" type="pres">
      <dgm:prSet presAssocID="{9AA571E5-4BE5-437C-9753-47A2016A607D}" presName="compNode" presStyleCnt="0"/>
      <dgm:spPr/>
    </dgm:pt>
    <dgm:pt modelId="{4CB01C3B-9E0C-420C-A923-5636E0C6ED78}" type="pres">
      <dgm:prSet presAssocID="{9AA571E5-4BE5-437C-9753-47A2016A60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C870D9BD-CD30-4E42-B592-8BC25444910C}" type="pres">
      <dgm:prSet presAssocID="{9AA571E5-4BE5-437C-9753-47A2016A607D}" presName="spaceRect" presStyleCnt="0"/>
      <dgm:spPr/>
    </dgm:pt>
    <dgm:pt modelId="{8F1FBA39-A226-4C43-965A-7441AFEE92B4}" type="pres">
      <dgm:prSet presAssocID="{9AA571E5-4BE5-437C-9753-47A2016A607D}" presName="textRect" presStyleLbl="revTx" presStyleIdx="0" presStyleCnt="3">
        <dgm:presLayoutVars>
          <dgm:chMax val="1"/>
          <dgm:chPref val="1"/>
        </dgm:presLayoutVars>
      </dgm:prSet>
      <dgm:spPr/>
    </dgm:pt>
    <dgm:pt modelId="{D98C6AB6-A442-4EE2-8DBE-9A4F3F8CD676}" type="pres">
      <dgm:prSet presAssocID="{1D27E125-A60F-4A62-A30A-E8E5B539AB3A}" presName="sibTrans" presStyleCnt="0"/>
      <dgm:spPr/>
    </dgm:pt>
    <dgm:pt modelId="{7137FA48-280D-4CAD-ACD0-288AF479ECC0}" type="pres">
      <dgm:prSet presAssocID="{F03D291A-3AFB-4C5E-B938-E21E0BC85E82}" presName="compNode" presStyleCnt="0"/>
      <dgm:spPr/>
    </dgm:pt>
    <dgm:pt modelId="{0CABE8AC-B2B8-4C67-9241-F83F1859ED8E}" type="pres">
      <dgm:prSet presAssocID="{F03D291A-3AFB-4C5E-B938-E21E0BC85E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te"/>
        </a:ext>
      </dgm:extLst>
    </dgm:pt>
    <dgm:pt modelId="{3291AEC4-9345-4712-AFB7-AD9C53F8C0AE}" type="pres">
      <dgm:prSet presAssocID="{F03D291A-3AFB-4C5E-B938-E21E0BC85E82}" presName="spaceRect" presStyleCnt="0"/>
      <dgm:spPr/>
    </dgm:pt>
    <dgm:pt modelId="{96BCF92D-9D9C-4415-BFA5-67010F860A6F}" type="pres">
      <dgm:prSet presAssocID="{F03D291A-3AFB-4C5E-B938-E21E0BC85E82}" presName="textRect" presStyleLbl="revTx" presStyleIdx="1" presStyleCnt="3">
        <dgm:presLayoutVars>
          <dgm:chMax val="1"/>
          <dgm:chPref val="1"/>
        </dgm:presLayoutVars>
      </dgm:prSet>
      <dgm:spPr/>
    </dgm:pt>
    <dgm:pt modelId="{628933F4-F861-4D03-BBF0-70BAB9800DF1}" type="pres">
      <dgm:prSet presAssocID="{43BC479B-C5CA-46AC-AFF5-78B74CA918F9}" presName="sibTrans" presStyleCnt="0"/>
      <dgm:spPr/>
    </dgm:pt>
    <dgm:pt modelId="{2DC412FD-D63F-4FB5-8857-B56748A8BB23}" type="pres">
      <dgm:prSet presAssocID="{E2BB3C55-D6FA-4ED2-B998-50E247F977B4}" presName="compNode" presStyleCnt="0"/>
      <dgm:spPr/>
    </dgm:pt>
    <dgm:pt modelId="{E08FB323-D633-4507-91A6-86CB9A55C7F8}" type="pres">
      <dgm:prSet presAssocID="{E2BB3C55-D6FA-4ED2-B998-50E247F977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8230E70-E0CB-4755-A925-90FFB828AD04}" type="pres">
      <dgm:prSet presAssocID="{E2BB3C55-D6FA-4ED2-B998-50E247F977B4}" presName="spaceRect" presStyleCnt="0"/>
      <dgm:spPr/>
    </dgm:pt>
    <dgm:pt modelId="{7E77B8D1-CECF-453A-B050-1D4C49AC5C69}" type="pres">
      <dgm:prSet presAssocID="{E2BB3C55-D6FA-4ED2-B998-50E247F977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869102-E7A5-464C-ABDD-A5B2E68D4F9D}" type="presOf" srcId="{9AA571E5-4BE5-437C-9753-47A2016A607D}" destId="{8F1FBA39-A226-4C43-965A-7441AFEE92B4}" srcOrd="0" destOrd="0" presId="urn:microsoft.com/office/officeart/2018/2/layout/IconLabelList"/>
    <dgm:cxn modelId="{41E87B19-D0C3-4814-8DAC-BC0E1909A166}" srcId="{90A5CE3A-C5EB-4063-AD60-16E0EF24D304}" destId="{E2BB3C55-D6FA-4ED2-B998-50E247F977B4}" srcOrd="2" destOrd="0" parTransId="{4CAB3887-B67D-44B5-99CC-B1FCE21C1DF0}" sibTransId="{274C95A8-F74D-4DEC-ADA7-B09E2C95239E}"/>
    <dgm:cxn modelId="{ACAE0F6E-CDB3-4C66-A2A5-D528106CE4AC}" type="presOf" srcId="{E2BB3C55-D6FA-4ED2-B998-50E247F977B4}" destId="{7E77B8D1-CECF-453A-B050-1D4C49AC5C69}" srcOrd="0" destOrd="0" presId="urn:microsoft.com/office/officeart/2018/2/layout/IconLabelList"/>
    <dgm:cxn modelId="{ED04AF55-C522-4179-A817-13AE29E84AFD}" type="presOf" srcId="{90A5CE3A-C5EB-4063-AD60-16E0EF24D304}" destId="{46025AD4-60AB-4B3F-95C6-B32A21AC7B38}" srcOrd="0" destOrd="0" presId="urn:microsoft.com/office/officeart/2018/2/layout/IconLabelList"/>
    <dgm:cxn modelId="{6FC98758-5C93-45EF-88D9-7E86B14A6DD8}" srcId="{90A5CE3A-C5EB-4063-AD60-16E0EF24D304}" destId="{F03D291A-3AFB-4C5E-B938-E21E0BC85E82}" srcOrd="1" destOrd="0" parTransId="{D7361956-7D5A-4D58-90C1-094073D23CC4}" sibTransId="{43BC479B-C5CA-46AC-AFF5-78B74CA918F9}"/>
    <dgm:cxn modelId="{16C1CA78-B559-41C9-B805-5124255D72D2}" srcId="{90A5CE3A-C5EB-4063-AD60-16E0EF24D304}" destId="{9AA571E5-4BE5-437C-9753-47A2016A607D}" srcOrd="0" destOrd="0" parTransId="{CB2CF916-1CB4-4709-ABB9-354807B17A11}" sibTransId="{1D27E125-A60F-4A62-A30A-E8E5B539AB3A}"/>
    <dgm:cxn modelId="{781B07AA-696E-4B6A-A398-66F593EEB4BC}" type="presOf" srcId="{F03D291A-3AFB-4C5E-B938-E21E0BC85E82}" destId="{96BCF92D-9D9C-4415-BFA5-67010F860A6F}" srcOrd="0" destOrd="0" presId="urn:microsoft.com/office/officeart/2018/2/layout/IconLabelList"/>
    <dgm:cxn modelId="{B934BE10-C8CC-4544-9CE8-DB1B959A2401}" type="presParOf" srcId="{46025AD4-60AB-4B3F-95C6-B32A21AC7B38}" destId="{A5664480-C7F8-482B-A279-BBC3F1AFFE1B}" srcOrd="0" destOrd="0" presId="urn:microsoft.com/office/officeart/2018/2/layout/IconLabelList"/>
    <dgm:cxn modelId="{60A23A8B-2B82-4CB0-B009-CA9ADCBF36D3}" type="presParOf" srcId="{A5664480-C7F8-482B-A279-BBC3F1AFFE1B}" destId="{4CB01C3B-9E0C-420C-A923-5636E0C6ED78}" srcOrd="0" destOrd="0" presId="urn:microsoft.com/office/officeart/2018/2/layout/IconLabelList"/>
    <dgm:cxn modelId="{134151EE-84DE-4700-994A-570FCC564D2D}" type="presParOf" srcId="{A5664480-C7F8-482B-A279-BBC3F1AFFE1B}" destId="{C870D9BD-CD30-4E42-B592-8BC25444910C}" srcOrd="1" destOrd="0" presId="urn:microsoft.com/office/officeart/2018/2/layout/IconLabelList"/>
    <dgm:cxn modelId="{041A384B-B3B8-4568-9DC6-950E607FDA93}" type="presParOf" srcId="{A5664480-C7F8-482B-A279-BBC3F1AFFE1B}" destId="{8F1FBA39-A226-4C43-965A-7441AFEE92B4}" srcOrd="2" destOrd="0" presId="urn:microsoft.com/office/officeart/2018/2/layout/IconLabelList"/>
    <dgm:cxn modelId="{A7CBA83C-F281-496A-B389-6312FE26F51F}" type="presParOf" srcId="{46025AD4-60AB-4B3F-95C6-B32A21AC7B38}" destId="{D98C6AB6-A442-4EE2-8DBE-9A4F3F8CD676}" srcOrd="1" destOrd="0" presId="urn:microsoft.com/office/officeart/2018/2/layout/IconLabelList"/>
    <dgm:cxn modelId="{8A03189C-865D-46FB-948D-357A02274AEB}" type="presParOf" srcId="{46025AD4-60AB-4B3F-95C6-B32A21AC7B38}" destId="{7137FA48-280D-4CAD-ACD0-288AF479ECC0}" srcOrd="2" destOrd="0" presId="urn:microsoft.com/office/officeart/2018/2/layout/IconLabelList"/>
    <dgm:cxn modelId="{F51BF6A0-1097-483F-AD5B-6CB7A7DBB6A3}" type="presParOf" srcId="{7137FA48-280D-4CAD-ACD0-288AF479ECC0}" destId="{0CABE8AC-B2B8-4C67-9241-F83F1859ED8E}" srcOrd="0" destOrd="0" presId="urn:microsoft.com/office/officeart/2018/2/layout/IconLabelList"/>
    <dgm:cxn modelId="{DA7BA7A5-F352-4C25-A529-7664881FF950}" type="presParOf" srcId="{7137FA48-280D-4CAD-ACD0-288AF479ECC0}" destId="{3291AEC4-9345-4712-AFB7-AD9C53F8C0AE}" srcOrd="1" destOrd="0" presId="urn:microsoft.com/office/officeart/2018/2/layout/IconLabelList"/>
    <dgm:cxn modelId="{93B945D9-52A6-4B4C-936F-6433D5089CB6}" type="presParOf" srcId="{7137FA48-280D-4CAD-ACD0-288AF479ECC0}" destId="{96BCF92D-9D9C-4415-BFA5-67010F860A6F}" srcOrd="2" destOrd="0" presId="urn:microsoft.com/office/officeart/2018/2/layout/IconLabelList"/>
    <dgm:cxn modelId="{FE98599B-94F4-4F00-A910-09F4EE1FDFED}" type="presParOf" srcId="{46025AD4-60AB-4B3F-95C6-B32A21AC7B38}" destId="{628933F4-F861-4D03-BBF0-70BAB9800DF1}" srcOrd="3" destOrd="0" presId="urn:microsoft.com/office/officeart/2018/2/layout/IconLabelList"/>
    <dgm:cxn modelId="{3BC2525F-2B5C-4744-BC97-89606064C382}" type="presParOf" srcId="{46025AD4-60AB-4B3F-95C6-B32A21AC7B38}" destId="{2DC412FD-D63F-4FB5-8857-B56748A8BB23}" srcOrd="4" destOrd="0" presId="urn:microsoft.com/office/officeart/2018/2/layout/IconLabelList"/>
    <dgm:cxn modelId="{FEFD2CF6-C6A5-4B1C-B8F8-F3277EF9FD81}" type="presParOf" srcId="{2DC412FD-D63F-4FB5-8857-B56748A8BB23}" destId="{E08FB323-D633-4507-91A6-86CB9A55C7F8}" srcOrd="0" destOrd="0" presId="urn:microsoft.com/office/officeart/2018/2/layout/IconLabelList"/>
    <dgm:cxn modelId="{569274BD-6A03-4FCC-8D61-9E3EF69DB58C}" type="presParOf" srcId="{2DC412FD-D63F-4FB5-8857-B56748A8BB23}" destId="{E8230E70-E0CB-4755-A925-90FFB828AD04}" srcOrd="1" destOrd="0" presId="urn:microsoft.com/office/officeart/2018/2/layout/IconLabelList"/>
    <dgm:cxn modelId="{D1D9EE8A-0DCC-4762-A84B-48CAFA9B48A7}" type="presParOf" srcId="{2DC412FD-D63F-4FB5-8857-B56748A8BB23}" destId="{7E77B8D1-CECF-453A-B050-1D4C49AC5C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FFA9E-5730-4F69-A536-67BF8CCF794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74DFC12-32A1-4301-9E50-22B36DD83EF7}">
      <dgm:prSet custT="1"/>
      <dgm:spPr/>
      <dgm:t>
        <a:bodyPr/>
        <a:lstStyle/>
        <a:p>
          <a:r>
            <a:rPr lang="it-IT" sz="1600" b="0" i="0" baseline="0" dirty="0"/>
            <a:t>I nuclei concettuali dell’insegnamento dell’educazione civica sono già impliciti nelle discipline previste nei curricoli.</a:t>
          </a:r>
          <a:endParaRPr lang="en-US" sz="1600" dirty="0"/>
        </a:p>
      </dgm:t>
    </dgm:pt>
    <dgm:pt modelId="{3890F063-95FA-495D-8CA8-A5C0528AB407}" type="parTrans" cxnId="{AD756279-C6E9-43F5-A94F-8AB248FBF54A}">
      <dgm:prSet/>
      <dgm:spPr/>
      <dgm:t>
        <a:bodyPr/>
        <a:lstStyle/>
        <a:p>
          <a:endParaRPr lang="en-US"/>
        </a:p>
      </dgm:t>
    </dgm:pt>
    <dgm:pt modelId="{EC3D71FD-D5DA-471A-B5C1-5A72AC323A86}" type="sibTrans" cxnId="{AD756279-C6E9-43F5-A94F-8AB248FBF54A}">
      <dgm:prSet/>
      <dgm:spPr/>
      <dgm:t>
        <a:bodyPr/>
        <a:lstStyle/>
        <a:p>
          <a:endParaRPr lang="en-US"/>
        </a:p>
      </dgm:t>
    </dgm:pt>
    <dgm:pt modelId="{627748C3-84C3-486D-A2A5-FA56F3046683}">
      <dgm:prSet custT="1"/>
      <dgm:spPr/>
      <dgm:t>
        <a:bodyPr/>
        <a:lstStyle/>
        <a:p>
          <a:r>
            <a:rPr lang="it-IT" sz="1600" b="0" i="0" baseline="0" dirty="0"/>
            <a:t>Occorre far emergere all’interno del curricolo di istituto elementi già presenti negli attuali ordinamenti e rendere più consapevole ed esplicita la loro interconnessione, nel rispetto e in coerenza con i processi di crescita dei ragazzi. </a:t>
          </a:r>
          <a:endParaRPr lang="en-US" sz="1600" dirty="0"/>
        </a:p>
      </dgm:t>
    </dgm:pt>
    <dgm:pt modelId="{F8631DB8-39E6-469A-A577-7796622EF198}" type="parTrans" cxnId="{CA56052D-FA7E-410F-BA80-0814CCA23034}">
      <dgm:prSet/>
      <dgm:spPr/>
      <dgm:t>
        <a:bodyPr/>
        <a:lstStyle/>
        <a:p>
          <a:endParaRPr lang="en-US"/>
        </a:p>
      </dgm:t>
    </dgm:pt>
    <dgm:pt modelId="{4F4A1E11-BF10-4287-84B0-D1F5BFC2E429}" type="sibTrans" cxnId="{CA56052D-FA7E-410F-BA80-0814CCA23034}">
      <dgm:prSet/>
      <dgm:spPr/>
      <dgm:t>
        <a:bodyPr/>
        <a:lstStyle/>
        <a:p>
          <a:endParaRPr lang="en-US"/>
        </a:p>
      </dgm:t>
    </dgm:pt>
    <dgm:pt modelId="{D53F1C67-A0EC-4F03-9EEE-E691DEDADA4B}">
      <dgm:prSet custT="1"/>
      <dgm:spPr/>
      <dgm:t>
        <a:bodyPr/>
        <a:lstStyle/>
        <a:p>
          <a:r>
            <a:rPr lang="it-IT" sz="1600" b="0" i="0" baseline="0" dirty="0"/>
            <a:t>La trasversalità dell’insegnamento si esprime, quindi, nella capacità di dare senso e significato a ogni contenuto disciplinare. </a:t>
          </a:r>
          <a:endParaRPr lang="en-US" sz="1600" dirty="0"/>
        </a:p>
      </dgm:t>
    </dgm:pt>
    <dgm:pt modelId="{6606BF22-C323-41D2-8AE2-92C0202CC953}" type="parTrans" cxnId="{22EED27A-319E-4465-A6C6-BE82A1F9CDD4}">
      <dgm:prSet/>
      <dgm:spPr/>
      <dgm:t>
        <a:bodyPr/>
        <a:lstStyle/>
        <a:p>
          <a:endParaRPr lang="en-US"/>
        </a:p>
      </dgm:t>
    </dgm:pt>
    <dgm:pt modelId="{312ED548-75AE-4A5D-AB72-7D293997AC71}" type="sibTrans" cxnId="{22EED27A-319E-4465-A6C6-BE82A1F9CDD4}">
      <dgm:prSet/>
      <dgm:spPr/>
      <dgm:t>
        <a:bodyPr/>
        <a:lstStyle/>
        <a:p>
          <a:endParaRPr lang="en-US"/>
        </a:p>
      </dgm:t>
    </dgm:pt>
    <dgm:pt modelId="{6F1A8EBA-0317-4AC1-8325-5F30D33D1F54}" type="pres">
      <dgm:prSet presAssocID="{D50FFA9E-5730-4F69-A536-67BF8CCF7942}" presName="root" presStyleCnt="0">
        <dgm:presLayoutVars>
          <dgm:dir/>
          <dgm:resizeHandles val="exact"/>
        </dgm:presLayoutVars>
      </dgm:prSet>
      <dgm:spPr/>
    </dgm:pt>
    <dgm:pt modelId="{CF45D671-8F4D-4D0F-8F9A-4CCBF9509F1A}" type="pres">
      <dgm:prSet presAssocID="{574DFC12-32A1-4301-9E50-22B36DD83EF7}" presName="compNode" presStyleCnt="0"/>
      <dgm:spPr/>
    </dgm:pt>
    <dgm:pt modelId="{2EE805A4-6CB3-4270-9465-D39488A3BE38}" type="pres">
      <dgm:prSet presAssocID="{574DFC12-32A1-4301-9E50-22B36DD83E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o"/>
        </a:ext>
      </dgm:extLst>
    </dgm:pt>
    <dgm:pt modelId="{B6AB1585-E3D3-4E1F-93CC-98383857C02F}" type="pres">
      <dgm:prSet presAssocID="{574DFC12-32A1-4301-9E50-22B36DD83EF7}" presName="spaceRect" presStyleCnt="0"/>
      <dgm:spPr/>
    </dgm:pt>
    <dgm:pt modelId="{8E0B9B24-C9DB-4BB1-B97C-9B64AF32EC9B}" type="pres">
      <dgm:prSet presAssocID="{574DFC12-32A1-4301-9E50-22B36DD83EF7}" presName="textRect" presStyleLbl="revTx" presStyleIdx="0" presStyleCnt="3" custScaleX="117874" custScaleY="101318">
        <dgm:presLayoutVars>
          <dgm:chMax val="1"/>
          <dgm:chPref val="1"/>
        </dgm:presLayoutVars>
      </dgm:prSet>
      <dgm:spPr/>
    </dgm:pt>
    <dgm:pt modelId="{E3000B53-ECC9-4812-9C0C-AA29E421D9FE}" type="pres">
      <dgm:prSet presAssocID="{EC3D71FD-D5DA-471A-B5C1-5A72AC323A86}" presName="sibTrans" presStyleCnt="0"/>
      <dgm:spPr/>
    </dgm:pt>
    <dgm:pt modelId="{BC5E1036-E514-4008-92DF-B487433607B4}" type="pres">
      <dgm:prSet presAssocID="{627748C3-84C3-486D-A2A5-FA56F3046683}" presName="compNode" presStyleCnt="0"/>
      <dgm:spPr/>
    </dgm:pt>
    <dgm:pt modelId="{C3FF4898-5F27-49B7-8F8E-21E54A9D0ED8}" type="pres">
      <dgm:prSet presAssocID="{627748C3-84C3-486D-A2A5-FA56F30466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FC7FFD78-E235-4E18-B190-AA4504839C9E}" type="pres">
      <dgm:prSet presAssocID="{627748C3-84C3-486D-A2A5-FA56F3046683}" presName="spaceRect" presStyleCnt="0"/>
      <dgm:spPr/>
    </dgm:pt>
    <dgm:pt modelId="{9ECCFDDE-E239-452A-B1DE-F663D883EDF2}" type="pres">
      <dgm:prSet presAssocID="{627748C3-84C3-486D-A2A5-FA56F3046683}" presName="textRect" presStyleLbl="revTx" presStyleIdx="1" presStyleCnt="3">
        <dgm:presLayoutVars>
          <dgm:chMax val="1"/>
          <dgm:chPref val="1"/>
        </dgm:presLayoutVars>
      </dgm:prSet>
      <dgm:spPr/>
    </dgm:pt>
    <dgm:pt modelId="{DB889043-F4E0-4BA5-9F02-C5BFF7230EFE}" type="pres">
      <dgm:prSet presAssocID="{4F4A1E11-BF10-4287-84B0-D1F5BFC2E429}" presName="sibTrans" presStyleCnt="0"/>
      <dgm:spPr/>
    </dgm:pt>
    <dgm:pt modelId="{8E8CAC43-C8D7-4775-BEE8-9A6C308C9013}" type="pres">
      <dgm:prSet presAssocID="{D53F1C67-A0EC-4F03-9EEE-E691DEDADA4B}" presName="compNode" presStyleCnt="0"/>
      <dgm:spPr/>
    </dgm:pt>
    <dgm:pt modelId="{A5E0CC2E-A5A0-4C77-8F90-16AE3899D6FD}" type="pres">
      <dgm:prSet presAssocID="{D53F1C67-A0EC-4F03-9EEE-E691DEDADA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BB13FEE6-0B57-4B01-B118-ABBA69D1FF83}" type="pres">
      <dgm:prSet presAssocID="{D53F1C67-A0EC-4F03-9EEE-E691DEDADA4B}" presName="spaceRect" presStyleCnt="0"/>
      <dgm:spPr/>
    </dgm:pt>
    <dgm:pt modelId="{3C64B517-2B16-4B90-B390-C42A3774934D}" type="pres">
      <dgm:prSet presAssocID="{D53F1C67-A0EC-4F03-9EEE-E691DEDADA4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BBEA708-6DDB-403F-AAB5-3B7DC8555CDD}" type="presOf" srcId="{627748C3-84C3-486D-A2A5-FA56F3046683}" destId="{9ECCFDDE-E239-452A-B1DE-F663D883EDF2}" srcOrd="0" destOrd="0" presId="urn:microsoft.com/office/officeart/2018/2/layout/IconLabelList"/>
    <dgm:cxn modelId="{63AAC213-A8F5-4615-8F38-CD4ED3A9122F}" type="presOf" srcId="{D50FFA9E-5730-4F69-A536-67BF8CCF7942}" destId="{6F1A8EBA-0317-4AC1-8325-5F30D33D1F54}" srcOrd="0" destOrd="0" presId="urn:microsoft.com/office/officeart/2018/2/layout/IconLabelList"/>
    <dgm:cxn modelId="{4F537A1C-7F7B-468E-9E33-59F896F4CB64}" type="presOf" srcId="{D53F1C67-A0EC-4F03-9EEE-E691DEDADA4B}" destId="{3C64B517-2B16-4B90-B390-C42A3774934D}" srcOrd="0" destOrd="0" presId="urn:microsoft.com/office/officeart/2018/2/layout/IconLabelList"/>
    <dgm:cxn modelId="{CA56052D-FA7E-410F-BA80-0814CCA23034}" srcId="{D50FFA9E-5730-4F69-A536-67BF8CCF7942}" destId="{627748C3-84C3-486D-A2A5-FA56F3046683}" srcOrd="1" destOrd="0" parTransId="{F8631DB8-39E6-469A-A577-7796622EF198}" sibTransId="{4F4A1E11-BF10-4287-84B0-D1F5BFC2E429}"/>
    <dgm:cxn modelId="{AD756279-C6E9-43F5-A94F-8AB248FBF54A}" srcId="{D50FFA9E-5730-4F69-A536-67BF8CCF7942}" destId="{574DFC12-32A1-4301-9E50-22B36DD83EF7}" srcOrd="0" destOrd="0" parTransId="{3890F063-95FA-495D-8CA8-A5C0528AB407}" sibTransId="{EC3D71FD-D5DA-471A-B5C1-5A72AC323A86}"/>
    <dgm:cxn modelId="{22EED27A-319E-4465-A6C6-BE82A1F9CDD4}" srcId="{D50FFA9E-5730-4F69-A536-67BF8CCF7942}" destId="{D53F1C67-A0EC-4F03-9EEE-E691DEDADA4B}" srcOrd="2" destOrd="0" parTransId="{6606BF22-C323-41D2-8AE2-92C0202CC953}" sibTransId="{312ED548-75AE-4A5D-AB72-7D293997AC71}"/>
    <dgm:cxn modelId="{22AE5E8F-FA69-49C4-B0B8-13F86957C148}" type="presOf" srcId="{574DFC12-32A1-4301-9E50-22B36DD83EF7}" destId="{8E0B9B24-C9DB-4BB1-B97C-9B64AF32EC9B}" srcOrd="0" destOrd="0" presId="urn:microsoft.com/office/officeart/2018/2/layout/IconLabelList"/>
    <dgm:cxn modelId="{FDDE46FE-2167-4DF9-A8D0-035C2E8D28AD}" type="presParOf" srcId="{6F1A8EBA-0317-4AC1-8325-5F30D33D1F54}" destId="{CF45D671-8F4D-4D0F-8F9A-4CCBF9509F1A}" srcOrd="0" destOrd="0" presId="urn:microsoft.com/office/officeart/2018/2/layout/IconLabelList"/>
    <dgm:cxn modelId="{18DF11D0-9797-43C5-A9B6-7FB06C0DF4FE}" type="presParOf" srcId="{CF45D671-8F4D-4D0F-8F9A-4CCBF9509F1A}" destId="{2EE805A4-6CB3-4270-9465-D39488A3BE38}" srcOrd="0" destOrd="0" presId="urn:microsoft.com/office/officeart/2018/2/layout/IconLabelList"/>
    <dgm:cxn modelId="{49317FF5-A77A-49D2-883F-3E2B55C932C2}" type="presParOf" srcId="{CF45D671-8F4D-4D0F-8F9A-4CCBF9509F1A}" destId="{B6AB1585-E3D3-4E1F-93CC-98383857C02F}" srcOrd="1" destOrd="0" presId="urn:microsoft.com/office/officeart/2018/2/layout/IconLabelList"/>
    <dgm:cxn modelId="{D5614C35-066D-4A5D-8477-E544320FF860}" type="presParOf" srcId="{CF45D671-8F4D-4D0F-8F9A-4CCBF9509F1A}" destId="{8E0B9B24-C9DB-4BB1-B97C-9B64AF32EC9B}" srcOrd="2" destOrd="0" presId="urn:microsoft.com/office/officeart/2018/2/layout/IconLabelList"/>
    <dgm:cxn modelId="{E80AAF38-8262-4912-8A5B-5E0159BDE76B}" type="presParOf" srcId="{6F1A8EBA-0317-4AC1-8325-5F30D33D1F54}" destId="{E3000B53-ECC9-4812-9C0C-AA29E421D9FE}" srcOrd="1" destOrd="0" presId="urn:microsoft.com/office/officeart/2018/2/layout/IconLabelList"/>
    <dgm:cxn modelId="{580A1E7B-DCC7-4CFA-A2D1-2AEA3BA36271}" type="presParOf" srcId="{6F1A8EBA-0317-4AC1-8325-5F30D33D1F54}" destId="{BC5E1036-E514-4008-92DF-B487433607B4}" srcOrd="2" destOrd="0" presId="urn:microsoft.com/office/officeart/2018/2/layout/IconLabelList"/>
    <dgm:cxn modelId="{17AF7B5D-10D9-4BE7-A6F1-81010D2FAA48}" type="presParOf" srcId="{BC5E1036-E514-4008-92DF-B487433607B4}" destId="{C3FF4898-5F27-49B7-8F8E-21E54A9D0ED8}" srcOrd="0" destOrd="0" presId="urn:microsoft.com/office/officeart/2018/2/layout/IconLabelList"/>
    <dgm:cxn modelId="{EF868F54-C666-43F0-BC09-65A20FF51C7E}" type="presParOf" srcId="{BC5E1036-E514-4008-92DF-B487433607B4}" destId="{FC7FFD78-E235-4E18-B190-AA4504839C9E}" srcOrd="1" destOrd="0" presId="urn:microsoft.com/office/officeart/2018/2/layout/IconLabelList"/>
    <dgm:cxn modelId="{6FBE1374-B57B-404C-BB78-30AE95CAE068}" type="presParOf" srcId="{BC5E1036-E514-4008-92DF-B487433607B4}" destId="{9ECCFDDE-E239-452A-B1DE-F663D883EDF2}" srcOrd="2" destOrd="0" presId="urn:microsoft.com/office/officeart/2018/2/layout/IconLabelList"/>
    <dgm:cxn modelId="{80F27E2B-B548-4261-889D-E3EC22E60EA4}" type="presParOf" srcId="{6F1A8EBA-0317-4AC1-8325-5F30D33D1F54}" destId="{DB889043-F4E0-4BA5-9F02-C5BFF7230EFE}" srcOrd="3" destOrd="0" presId="urn:microsoft.com/office/officeart/2018/2/layout/IconLabelList"/>
    <dgm:cxn modelId="{F52004E0-63C4-49AB-BF3E-C5F2F7BE8941}" type="presParOf" srcId="{6F1A8EBA-0317-4AC1-8325-5F30D33D1F54}" destId="{8E8CAC43-C8D7-4775-BEE8-9A6C308C9013}" srcOrd="4" destOrd="0" presId="urn:microsoft.com/office/officeart/2018/2/layout/IconLabelList"/>
    <dgm:cxn modelId="{F6A0ECC8-97FE-46B3-8F8B-F014D9BAECA3}" type="presParOf" srcId="{8E8CAC43-C8D7-4775-BEE8-9A6C308C9013}" destId="{A5E0CC2E-A5A0-4C77-8F90-16AE3899D6FD}" srcOrd="0" destOrd="0" presId="urn:microsoft.com/office/officeart/2018/2/layout/IconLabelList"/>
    <dgm:cxn modelId="{809A075C-EC86-4524-AF44-3732BC1FE1AE}" type="presParOf" srcId="{8E8CAC43-C8D7-4775-BEE8-9A6C308C9013}" destId="{BB13FEE6-0B57-4B01-B118-ABBA69D1FF83}" srcOrd="1" destOrd="0" presId="urn:microsoft.com/office/officeart/2018/2/layout/IconLabelList"/>
    <dgm:cxn modelId="{4764B3A7-9B1A-418C-8A6B-C73B13907A08}" type="presParOf" srcId="{8E8CAC43-C8D7-4775-BEE8-9A6C308C9013}" destId="{3C64B517-2B16-4B90-B390-C42A377493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589DB-B78A-4A0A-A9CD-FA8186B5A352}">
      <dsp:nvSpPr>
        <dsp:cNvPr id="0" name=""/>
        <dsp:cNvSpPr/>
      </dsp:nvSpPr>
      <dsp:spPr>
        <a:xfrm>
          <a:off x="1175655" y="322253"/>
          <a:ext cx="1837687" cy="18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8B96F-C80D-4360-870C-EA1F69482A01}">
      <dsp:nvSpPr>
        <dsp:cNvPr id="0" name=""/>
        <dsp:cNvSpPr/>
      </dsp:nvSpPr>
      <dsp:spPr>
        <a:xfrm>
          <a:off x="52623" y="2611687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Legge 20 agosto 2019 n°92</a:t>
          </a:r>
          <a:endParaRPr lang="en-US" sz="1700" kern="1200"/>
        </a:p>
      </dsp:txBody>
      <dsp:txXfrm>
        <a:off x="52623" y="2611687"/>
        <a:ext cx="4083750" cy="720000"/>
      </dsp:txXfrm>
    </dsp:sp>
    <dsp:sp modelId="{20091EED-3414-4A16-B4B7-4029DF641ED8}">
      <dsp:nvSpPr>
        <dsp:cNvPr id="0" name=""/>
        <dsp:cNvSpPr/>
      </dsp:nvSpPr>
      <dsp:spPr>
        <a:xfrm>
          <a:off x="5974061" y="322253"/>
          <a:ext cx="1837687" cy="1837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62BCA-99A7-4BDE-9C1E-2D36F1D8A6B8}">
      <dsp:nvSpPr>
        <dsp:cNvPr id="0" name=""/>
        <dsp:cNvSpPr/>
      </dsp:nvSpPr>
      <dsp:spPr>
        <a:xfrm>
          <a:off x="4851030" y="2611687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Linee guida per l'insegnamento dell'educazione  civica (Decreto Ministeriale n. 183 del 07.09.2024)</a:t>
          </a:r>
          <a:endParaRPr lang="en-US" sz="1700" kern="1200"/>
        </a:p>
      </dsp:txBody>
      <dsp:txXfrm>
        <a:off x="4851030" y="2611687"/>
        <a:ext cx="408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7EFE-DEA7-4518-93EB-29CC64B62767}">
      <dsp:nvSpPr>
        <dsp:cNvPr id="0" name=""/>
        <dsp:cNvSpPr/>
      </dsp:nvSpPr>
      <dsp:spPr>
        <a:xfrm>
          <a:off x="0" y="857822"/>
          <a:ext cx="7145867" cy="19256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36714-CC77-46EE-AE1E-0601D0B3D7E4}">
      <dsp:nvSpPr>
        <dsp:cNvPr id="0" name=""/>
        <dsp:cNvSpPr/>
      </dsp:nvSpPr>
      <dsp:spPr>
        <a:xfrm>
          <a:off x="582495" y="1291084"/>
          <a:ext cx="1059083" cy="1059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ECE7-1E26-4E2C-AE51-9A36B4B5EA7B}">
      <dsp:nvSpPr>
        <dsp:cNvPr id="0" name=""/>
        <dsp:cNvSpPr/>
      </dsp:nvSpPr>
      <dsp:spPr>
        <a:xfrm>
          <a:off x="2226239" y="861812"/>
          <a:ext cx="4919617" cy="192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793" tIns="203793" rIns="203793" bIns="2037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L'educazione civica contribuisce a formare cittadini responsabili e attivi e a promuovere la partecipazione piena e consapevole alla vita civica, culturale, </a:t>
          </a:r>
          <a:r>
            <a:rPr lang="it-IT" sz="1800" kern="1200" dirty="0"/>
            <a:t>economica</a:t>
          </a:r>
          <a:r>
            <a:rPr lang="it-IT" sz="1800" b="0" kern="1200" dirty="0"/>
            <a:t> </a:t>
          </a:r>
          <a:r>
            <a:rPr lang="it-IT" sz="1800" b="0" i="0" kern="1200" dirty="0"/>
            <a:t>e sociale delle comunità, nel rispetto delle regole, dei diritti e dei doveri.</a:t>
          </a:r>
          <a:endParaRPr lang="en-US" sz="1800" kern="1200" dirty="0"/>
        </a:p>
      </dsp:txBody>
      <dsp:txXfrm>
        <a:off x="2226239" y="861812"/>
        <a:ext cx="4919617" cy="1925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01C3B-9E0C-420C-A923-5636E0C6ED78}">
      <dsp:nvSpPr>
        <dsp:cNvPr id="0" name=""/>
        <dsp:cNvSpPr/>
      </dsp:nvSpPr>
      <dsp:spPr>
        <a:xfrm>
          <a:off x="916421" y="623963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FBA39-A226-4C43-965A-7441AFEE92B4}">
      <dsp:nvSpPr>
        <dsp:cNvPr id="0" name=""/>
        <dsp:cNvSpPr/>
      </dsp:nvSpPr>
      <dsp:spPr>
        <a:xfrm>
          <a:off x="153146" y="2244263"/>
          <a:ext cx="277554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 COSTITUZIONE DELLA REPUBBLICA ITALIANA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2° Biennio e Ultimo anno</a:t>
          </a:r>
          <a:endParaRPr lang="en-US" sz="1800" i="1" kern="1200" dirty="0"/>
        </a:p>
      </dsp:txBody>
      <dsp:txXfrm>
        <a:off x="153146" y="2244263"/>
        <a:ext cx="2775546" cy="855000"/>
      </dsp:txXfrm>
    </dsp:sp>
    <dsp:sp modelId="{0CABE8AC-B2B8-4C67-9241-F83F1859ED8E}">
      <dsp:nvSpPr>
        <dsp:cNvPr id="0" name=""/>
        <dsp:cNvSpPr/>
      </dsp:nvSpPr>
      <dsp:spPr>
        <a:xfrm>
          <a:off x="4177689" y="623963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F92D-9D9C-4415-BFA5-67010F860A6F}">
      <dsp:nvSpPr>
        <dsp:cNvPr id="0" name=""/>
        <dsp:cNvSpPr/>
      </dsp:nvSpPr>
      <dsp:spPr>
        <a:xfrm>
          <a:off x="3414414" y="2244263"/>
          <a:ext cx="277554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SVILUPPO ECONOMICO E SOSTENIBILITA’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1° Biennio</a:t>
          </a:r>
        </a:p>
      </dsp:txBody>
      <dsp:txXfrm>
        <a:off x="3414414" y="2244263"/>
        <a:ext cx="2775546" cy="855000"/>
      </dsp:txXfrm>
    </dsp:sp>
    <dsp:sp modelId="{E08FB323-D633-4507-91A6-86CB9A55C7F8}">
      <dsp:nvSpPr>
        <dsp:cNvPr id="0" name=""/>
        <dsp:cNvSpPr/>
      </dsp:nvSpPr>
      <dsp:spPr>
        <a:xfrm>
          <a:off x="7438957" y="623963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7B8D1-CECF-453A-B050-1D4C49AC5C69}">
      <dsp:nvSpPr>
        <dsp:cNvPr id="0" name=""/>
        <dsp:cNvSpPr/>
      </dsp:nvSpPr>
      <dsp:spPr>
        <a:xfrm>
          <a:off x="6675681" y="2244263"/>
          <a:ext cx="277554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CITTADINANZA DIGITALE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1° Biennio</a:t>
          </a:r>
          <a:endParaRPr lang="en-US" sz="1800" i="1" kern="1200" dirty="0"/>
        </a:p>
      </dsp:txBody>
      <dsp:txXfrm>
        <a:off x="6675681" y="2244263"/>
        <a:ext cx="2775546" cy="85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805A4-6CB3-4270-9465-D39488A3BE38}">
      <dsp:nvSpPr>
        <dsp:cNvPr id="0" name=""/>
        <dsp:cNvSpPr/>
      </dsp:nvSpPr>
      <dsp:spPr>
        <a:xfrm>
          <a:off x="1001926" y="1152644"/>
          <a:ext cx="775986" cy="775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B9B24-C9DB-4BB1-B97C-9B64AF32EC9B}">
      <dsp:nvSpPr>
        <dsp:cNvPr id="0" name=""/>
        <dsp:cNvSpPr/>
      </dsp:nvSpPr>
      <dsp:spPr>
        <a:xfrm>
          <a:off x="373601" y="2359475"/>
          <a:ext cx="2032635" cy="175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 dirty="0"/>
            <a:t>I nuclei concettuali dell’insegnamento dell’educazione civica sono già impliciti nelle discipline previste nei curricoli.</a:t>
          </a:r>
          <a:endParaRPr lang="en-US" sz="1600" kern="1200" dirty="0"/>
        </a:p>
      </dsp:txBody>
      <dsp:txXfrm>
        <a:off x="373601" y="2359475"/>
        <a:ext cx="2032635" cy="1752659"/>
      </dsp:txXfrm>
    </dsp:sp>
    <dsp:sp modelId="{C3FF4898-5F27-49B7-8F8E-21E54A9D0ED8}">
      <dsp:nvSpPr>
        <dsp:cNvPr id="0" name=""/>
        <dsp:cNvSpPr/>
      </dsp:nvSpPr>
      <dsp:spPr>
        <a:xfrm>
          <a:off x="3182223" y="1158344"/>
          <a:ext cx="775986" cy="775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CFDDE-E239-452A-B1DE-F663D883EDF2}">
      <dsp:nvSpPr>
        <dsp:cNvPr id="0" name=""/>
        <dsp:cNvSpPr/>
      </dsp:nvSpPr>
      <dsp:spPr>
        <a:xfrm>
          <a:off x="2708009" y="2376575"/>
          <a:ext cx="1724414" cy="172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 dirty="0"/>
            <a:t>Occorre far emergere all’interno del curricolo di istituto elementi già presenti negli attuali ordinamenti e rendere più consapevole ed esplicita la loro interconnessione, nel rispetto e in coerenza con i processi di crescita dei ragazzi. </a:t>
          </a:r>
          <a:endParaRPr lang="en-US" sz="1600" kern="1200" dirty="0"/>
        </a:p>
      </dsp:txBody>
      <dsp:txXfrm>
        <a:off x="2708009" y="2376575"/>
        <a:ext cx="1724414" cy="1729859"/>
      </dsp:txXfrm>
    </dsp:sp>
    <dsp:sp modelId="{A5E0CC2E-A5A0-4C77-8F90-16AE3899D6FD}">
      <dsp:nvSpPr>
        <dsp:cNvPr id="0" name=""/>
        <dsp:cNvSpPr/>
      </dsp:nvSpPr>
      <dsp:spPr>
        <a:xfrm>
          <a:off x="5208410" y="1158344"/>
          <a:ext cx="775986" cy="775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4B517-2B16-4B90-B390-C42A3774934D}">
      <dsp:nvSpPr>
        <dsp:cNvPr id="0" name=""/>
        <dsp:cNvSpPr/>
      </dsp:nvSpPr>
      <dsp:spPr>
        <a:xfrm>
          <a:off x="4734196" y="2376575"/>
          <a:ext cx="1724414" cy="172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 dirty="0"/>
            <a:t>La trasversalità dell’insegnamento si esprime, quindi, nella capacità di dare senso e significato a ogni contenuto disciplinare. </a:t>
          </a:r>
          <a:endParaRPr lang="en-US" sz="1600" kern="1200" dirty="0"/>
        </a:p>
      </dsp:txBody>
      <dsp:txXfrm>
        <a:off x="4734196" y="2376575"/>
        <a:ext cx="1724414" cy="172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30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4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58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8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7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0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4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1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8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scosimoncelli.com/2016/04/il-declino-del-principio-di-legalita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34DE8-6AAA-3F89-CA4A-A5D900BC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it-IT" sz="4800" spc="5"/>
              <a:t>LICEO</a:t>
            </a:r>
            <a:r>
              <a:rPr lang="it-IT" sz="4800" spc="-30"/>
              <a:t> </a:t>
            </a:r>
            <a:r>
              <a:rPr lang="it-IT" sz="4800"/>
              <a:t>ORAZIO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629F7D-C36D-90FF-9A41-8ACA8E75E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it-IT" sz="2000" b="1" i="1" u="sng" dirty="0">
                <a:solidFill>
                  <a:schemeClr val="tx2"/>
                </a:solidFill>
              </a:rPr>
              <a:t>EDUCAZIONE CIVICA</a:t>
            </a:r>
          </a:p>
        </p:txBody>
      </p:sp>
    </p:spTree>
    <p:extLst>
      <p:ext uri="{BB962C8B-B14F-4D97-AF65-F5344CB8AC3E}">
        <p14:creationId xmlns:p14="http://schemas.microsoft.com/office/powerpoint/2010/main" val="27915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96A76-8F03-FCD4-D11A-932C88F5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7310" b="84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4BA69AC-4030-6618-DD0D-76D0612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COSTITUZIONE </a:t>
            </a:r>
            <a:br>
              <a:rPr lang="it-IT" sz="2800"/>
            </a:br>
            <a:r>
              <a:rPr lang="it-IT" sz="2800" i="0" u="none" strike="noStrike" baseline="0">
                <a:latin typeface="Times New Roman" panose="02020603050405020304" pitchFamily="18" charset="0"/>
              </a:rPr>
              <a:t>Competenza n. 2 </a:t>
            </a:r>
            <a:br>
              <a:rPr lang="it-IT" sz="2800" b="0" i="0" u="none" strike="noStrike" baseline="0">
                <a:latin typeface="Times New Roman" panose="02020603050405020304" pitchFamily="18" charset="0"/>
              </a:rPr>
            </a:br>
            <a:endParaRPr lang="it-IT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74E030-127F-6C8A-2A25-0C2F69471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i="1" u="none" strike="noStrike" baseline="0" dirty="0">
                <a:latin typeface="Times New Roman" panose="02020603050405020304" pitchFamily="18" charset="0"/>
              </a:rPr>
              <a:t>Interagire correttamente con le istituzioni nella vita quotidiana, nella partecipazione e nell’esercizio della cittadinanza attiva, a partire dalla conoscenza dell’organizzazione e delle funzioni dello Stato, dell’Unione europea, degli organismi internazionali, delle regioni e delle Autonomie locali. </a:t>
            </a:r>
            <a:r>
              <a:rPr lang="it-IT" sz="32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4133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B9FBC60-733B-38F8-E04B-A10969F3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COSTITUZIONE </a:t>
            </a:r>
            <a:br>
              <a:rPr lang="it-IT" sz="2800"/>
            </a:br>
            <a:r>
              <a:rPr lang="it-IT" sz="2800" i="0" u="none" strike="noStrike" baseline="0">
                <a:latin typeface="Times New Roman" panose="02020603050405020304" pitchFamily="18" charset="0"/>
              </a:rPr>
              <a:t>Competenza n. 3 </a:t>
            </a:r>
            <a:br>
              <a:rPr lang="it-IT" sz="2800" b="0" i="0" u="none" strike="noStrike" baseline="0">
                <a:latin typeface="Times New Roman" panose="02020603050405020304" pitchFamily="18" charset="0"/>
              </a:rPr>
            </a:br>
            <a:endParaRPr lang="it-IT" sz="2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Picture 4" descr="Due persone che si tengono le mani">
            <a:extLst>
              <a:ext uri="{FF2B5EF4-FFF2-40B4-BE49-F238E27FC236}">
                <a16:creationId xmlns:a16="http://schemas.microsoft.com/office/drawing/2014/main" id="{89C3A58E-23BD-3283-096F-510B24E9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57" r="30363" b="-2"/>
          <a:stretch/>
        </p:blipFill>
        <p:spPr>
          <a:xfrm>
            <a:off x="-1555" y="1731"/>
            <a:ext cx="466233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496A5-9C16-6797-02E6-C78FBB0E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u="none" strike="noStrike" baseline="0">
                <a:latin typeface="Times New Roman" panose="02020603050405020304" pitchFamily="18" charset="0"/>
              </a:rPr>
              <a:t>Rispettare le regole e le norme che governano lo stato di diritto, la convivenza sociale e la vita quotidiana in famiglia, a scuola, nella comunità, nel mondo del lavoro al fine di comunicare e rapportarsi correttamente con gli altri, esercitare consapevolmente i propri diritti e doveri per contribuire al bene comune e al rispetto dei diritti delle persone </a:t>
            </a:r>
            <a:r>
              <a:rPr lang="it-IT" b="0" i="0" u="none" strike="noStrike" baseline="0">
                <a:latin typeface="Times New Roman" panose="02020603050405020304" pitchFamily="18" charset="0"/>
              </a:rPr>
              <a:t>	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6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FEC59F-7DFD-AB10-F26C-ED9A61A6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it-IT" sz="3300">
                <a:solidFill>
                  <a:schemeClr val="tx2">
                    <a:lumMod val="75000"/>
                  </a:schemeClr>
                </a:solidFill>
              </a:rPr>
              <a:t>COSTITUZIONE </a:t>
            </a:r>
            <a:br>
              <a:rPr lang="it-IT" sz="330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300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Competenza n. 4 </a:t>
            </a:r>
            <a:br>
              <a:rPr lang="it-IT" sz="3300" b="0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endParaRPr lang="it-IT" sz="33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01DB0D-8377-DEE7-A1CC-4215E00CA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Sviluppare atteggiamenti e comportamenti responsabili volti alla tutela della salute e del benessere psicofisico. </a:t>
            </a:r>
            <a:r>
              <a:rPr lang="it-IT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6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23F04C7-5243-2B2F-6CAC-2491B649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SVILUPPO ECONOMICO E SOSTENIBILITA’</a:t>
            </a:r>
            <a:br>
              <a:rPr lang="it-IT" sz="2800"/>
            </a:br>
            <a:r>
              <a:rPr lang="it-IT" sz="2800"/>
              <a:t>COMPETENZA N.5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Picture 4" descr="Scrivania con oggetti per la produttività">
            <a:extLst>
              <a:ext uri="{FF2B5EF4-FFF2-40B4-BE49-F238E27FC236}">
                <a16:creationId xmlns:a16="http://schemas.microsoft.com/office/drawing/2014/main" id="{6AFD6FC0-0E1D-F9D9-4AE0-C0939CFE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35" r="19685" b="-2"/>
          <a:stretch/>
        </p:blipFill>
        <p:spPr>
          <a:xfrm>
            <a:off x="-1555" y="1731"/>
            <a:ext cx="466233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D573DE-B17F-2547-34BC-EB4125D7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Comprendere l’importanza della crescita economica. Sviluppare atteggiamenti e comportamenti responsabili volti alla tutela dell’ambiente, degli ecosistemi e delle risorse naturali per uno sviluppo economico rispettoso dell’ambiente. </a:t>
            </a:r>
            <a:r>
              <a:rPr lang="it-IT" sz="28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9310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D9520-399F-37A3-52C0-DFF12466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2000"/>
              <a:t>SVILUPPO ECONOMICO E SOSTENIBILITA’</a:t>
            </a:r>
            <a:br>
              <a:rPr lang="it-IT" sz="2000"/>
            </a:br>
            <a:br>
              <a:rPr lang="it-IT" sz="2000" b="1" i="0" u="none" strike="noStrike" baseline="0">
                <a:latin typeface="Times New Roman" panose="02020603050405020304" pitchFamily="18" charset="0"/>
              </a:rPr>
            </a:br>
            <a:r>
              <a:rPr lang="it-IT" sz="2000" i="0" u="none" strike="noStrike" baseline="0">
                <a:latin typeface="Times New Roman" panose="02020603050405020304" pitchFamily="18" charset="0"/>
              </a:rPr>
              <a:t>Competenza n. 6 </a:t>
            </a:r>
            <a:br>
              <a:rPr lang="it-IT" sz="2000" b="0" i="0" u="none" strike="noStrike" baseline="0">
                <a:latin typeface="Times New Roman" panose="02020603050405020304" pitchFamily="18" charset="0"/>
              </a:rPr>
            </a:br>
            <a:endParaRPr lang="it-IT" sz="2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59BEC-39CF-3E17-AAA4-388A4304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r>
              <a:rPr lang="it-IT" sz="2400" b="1" i="1" u="none" strike="noStrike" baseline="0" dirty="0">
                <a:latin typeface="Times New Roman" panose="02020603050405020304" pitchFamily="18" charset="0"/>
              </a:rPr>
              <a:t>Acquisire la consapevolezza delle situazioni di rischio del proprio territorio, delle potenzialità e dei limiti dello sviluppo e degli effetti delle attività umane sull’ambiente.</a:t>
            </a:r>
          </a:p>
          <a:p>
            <a:r>
              <a:rPr lang="it-IT" sz="2400" b="1" i="1" u="none" strike="noStrike" baseline="0" dirty="0">
                <a:latin typeface="Times New Roman" panose="02020603050405020304" pitchFamily="18" charset="0"/>
              </a:rPr>
              <a:t> Adottare comportamenti responsabili verso l’ambiente. </a:t>
            </a:r>
            <a:r>
              <a:rPr lang="it-IT" sz="24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2400" dirty="0"/>
          </a:p>
        </p:txBody>
      </p:sp>
      <p:pic>
        <p:nvPicPr>
          <p:cNvPr id="5" name="Picture 4" descr="Giocattolo rosso persona davanti a due righe di figure bianchi">
            <a:extLst>
              <a:ext uri="{FF2B5EF4-FFF2-40B4-BE49-F238E27FC236}">
                <a16:creationId xmlns:a16="http://schemas.microsoft.com/office/drawing/2014/main" id="{939646A9-D44E-B812-FE67-568F20D9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93" r="25184" b="-2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CA4D434-37EB-4B0B-AEC4-32DEB0D5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dirty="0"/>
              <a:t>SVILUPPO ECONOMICO E SOSTENIBILITA’</a:t>
            </a:r>
            <a:br>
              <a:rPr lang="it-IT" sz="2800" dirty="0"/>
            </a:br>
            <a:r>
              <a:rPr lang="it-IT" sz="2800" dirty="0"/>
              <a:t>COMPETENZA N.7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Picture 4" descr="Fabbrica blu">
            <a:extLst>
              <a:ext uri="{FF2B5EF4-FFF2-40B4-BE49-F238E27FC236}">
                <a16:creationId xmlns:a16="http://schemas.microsoft.com/office/drawing/2014/main" id="{50C87A39-4F58-00DE-6D86-F259D813F9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5" r="16665" b="-2"/>
          <a:stretch/>
        </p:blipFill>
        <p:spPr>
          <a:xfrm>
            <a:off x="-1555" y="1731"/>
            <a:ext cx="466233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7246A7-E8A1-039C-B73A-ACCA0288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it-IT" sz="2400" b="1" i="1" u="none" strike="noStrike" baseline="0" dirty="0">
                <a:latin typeface="Times New Roman" panose="02020603050405020304" pitchFamily="18" charset="0"/>
              </a:rPr>
              <a:t>Maturare scelte e condotte di tutela dei beni materiali e immateriali. </a:t>
            </a:r>
            <a:r>
              <a:rPr lang="it-IT" sz="24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5839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44C8A4-ECE0-4338-8625-424B1440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SVILUPPO ECONOMICO E SOSTENIBILITA’</a:t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COMPETENZA N.8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E8A7D9-1A84-11A1-09C0-CAD0CD90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Maturare scelte e condotte di tutela del risparmio e assicurativa nonché di pianificazione di percorsi previdenziali e di utilizzo responsabile delle risorse finanziarie. Riconoscere il valore dell’impresa e dell’iniziativa economica privata. </a:t>
            </a:r>
            <a:r>
              <a:rPr lang="it-IT" sz="28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4159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3686E50-1190-9738-E705-798322EE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SVILUPPO ECONOMICO E SOSTENIBILITA’</a:t>
            </a:r>
            <a:br>
              <a:rPr lang="it-IT" sz="2800"/>
            </a:br>
            <a:r>
              <a:rPr lang="it-IT" sz="2800"/>
              <a:t>COMPETENZA N.9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AAE01-6214-6606-0A40-A2CF09191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34" r="31134"/>
          <a:stretch/>
        </p:blipFill>
        <p:spPr>
          <a:xfrm>
            <a:off x="-1555" y="1731"/>
            <a:ext cx="466233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363435-79DC-744F-4569-B9C7802F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Maturare scelte e condotte di contrasto alla illegalità. </a:t>
            </a:r>
            <a:r>
              <a:rPr lang="it-IT" sz="28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811BDD-73B1-56D9-3DC0-E2934200FFC1}"/>
              </a:ext>
            </a:extLst>
          </p:cNvPr>
          <p:cNvSpPr txBox="1"/>
          <p:nvPr/>
        </p:nvSpPr>
        <p:spPr>
          <a:xfrm>
            <a:off x="-1555" y="6859731"/>
            <a:ext cx="4662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francescosimoncelli.com/2016/04/il-declino-del-principio-di-legalita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1994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CB863A-66B6-A87F-C868-5260AA74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it-IT" sz="3300">
                <a:solidFill>
                  <a:schemeClr val="tx2">
                    <a:lumMod val="75000"/>
                  </a:schemeClr>
                </a:solidFill>
              </a:rPr>
              <a:t>CITTADINANZA DIGITALE</a:t>
            </a:r>
            <a:br>
              <a:rPr lang="it-IT" sz="330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300" b="1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Competenza n. 10 </a:t>
            </a:r>
            <a:br>
              <a:rPr lang="it-IT" sz="3300" b="0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endParaRPr lang="it-IT" sz="33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0202E-2D60-C540-DA2A-3BBD081D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800" b="1" i="1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Sviluppare la capacità di accedere alle informazioni, alle fonti, ai contenuti digitali, in modo critico, responsabile e consapevole. </a:t>
            </a:r>
            <a:r>
              <a:rPr lang="it-IT" sz="2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5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98EB9-5D15-D7BC-38ED-AB95134B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300"/>
              <a:t>CITTADINANZA DIGITALE</a:t>
            </a:r>
            <a:br>
              <a:rPr lang="it-IT" sz="2300"/>
            </a:br>
            <a:r>
              <a:rPr lang="it-IT" sz="2300" i="0" u="none" strike="noStrike" baseline="0">
                <a:latin typeface="Times New Roman" panose="02020603050405020304" pitchFamily="18" charset="0"/>
              </a:rPr>
              <a:t>Competenza n. 11 </a:t>
            </a:r>
            <a:br>
              <a:rPr lang="it-IT" sz="2300" b="0" i="0" u="none" strike="noStrike" baseline="0">
                <a:latin typeface="Times New Roman" panose="02020603050405020304" pitchFamily="18" charset="0"/>
              </a:rPr>
            </a:br>
            <a:endParaRPr lang="it-IT" sz="23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07C578-618B-6CE2-F762-7CBE79B7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i="1" u="none" strike="noStrike" baseline="0" dirty="0">
                <a:latin typeface="Times New Roman" panose="02020603050405020304" pitchFamily="18" charset="0"/>
              </a:rPr>
              <a:t>Individuare forme di comunicazione digitale adeguate, adottando e rispettando le regole comportamentali proprie di ciascun contesto comunicativo. </a:t>
            </a:r>
            <a:r>
              <a:rPr lang="it-IT" sz="28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2800" dirty="0"/>
          </a:p>
        </p:txBody>
      </p:sp>
      <p:pic>
        <p:nvPicPr>
          <p:cNvPr id="5" name="Picture 4" descr="Disegni su carta colorata">
            <a:extLst>
              <a:ext uri="{FF2B5EF4-FFF2-40B4-BE49-F238E27FC236}">
                <a16:creationId xmlns:a16="http://schemas.microsoft.com/office/drawing/2014/main" id="{4A6AB331-B31B-A47C-4EBF-18D94BF6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8" r="23226" b="1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ED0803-0133-49C2-9858-E132FF17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D363F9-E66D-8C9E-5C57-96EEDD5D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it-IT"/>
              <a:t>QUADRO NORMATIVO DI RIFERIMENTO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9F6D6-AB42-424F-9B81-E57F502B6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BAFE5D0-C0A7-4C07-B852-6F0A7CF2A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59C1EA3-8FF3-4095-7691-EE9C4F850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1195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14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15E752-300A-D0AE-78F9-E68E5CDB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CITTADINANZA DIGITALE</a:t>
            </a:r>
            <a:br>
              <a:rPr lang="it-IT" sz="2800"/>
            </a:br>
            <a:r>
              <a:rPr lang="it-IT" sz="2800" b="1" i="0" u="none" strike="noStrike" baseline="0">
                <a:latin typeface="Times New Roman" panose="02020603050405020304" pitchFamily="18" charset="0"/>
              </a:rPr>
              <a:t>Competenza n. 12 </a:t>
            </a:r>
            <a:br>
              <a:rPr lang="it-IT" sz="2800" b="0" i="0" u="none" strike="noStrike" baseline="0">
                <a:latin typeface="Times New Roman" panose="02020603050405020304" pitchFamily="18" charset="0"/>
              </a:rPr>
            </a:br>
            <a:endParaRPr lang="it-IT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F719B6-B054-B6F2-F662-79F8BFE8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i="1" u="none" strike="noStrike" baseline="0" dirty="0">
                <a:latin typeface="Times New Roman" panose="02020603050405020304" pitchFamily="18" charset="0"/>
              </a:rPr>
              <a:t>Gestire l'identità digitale e i dati della rete, salvaguardando la propria e altrui sicurezza negli ambienti digitali, evitando minacce per la salute e il benessere fisico e psicologico di sé e degli altri. </a:t>
            </a:r>
            <a:r>
              <a:rPr lang="it-IT" sz="3200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0045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FCB14F-6578-D273-F569-9655782D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DI COSA SI TRATTA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331448-1CFD-3724-C66C-3CE129EDAA66}"/>
              </a:ext>
            </a:extLst>
          </p:cNvPr>
          <p:cNvSpPr txBox="1"/>
          <p:nvPr/>
        </p:nvSpPr>
        <p:spPr>
          <a:xfrm>
            <a:off x="8481524" y="1935191"/>
            <a:ext cx="28738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it-IT" sz="2000" dirty="0">
                <a:solidFill>
                  <a:schemeClr val="accent3">
                    <a:lumMod val="75000"/>
                  </a:schemeClr>
                </a:solidFill>
              </a:rPr>
              <a:t>La disciplina si caratterizza per la pluralità sia degli obiettivi di apprendimento che non risultano ascrivibili ad una singola materia che delle competenze attese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457E022-9511-B21B-6215-CEFADCDF6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41643"/>
              </p:ext>
            </p:extLst>
          </p:nvPr>
        </p:nvGraphicFramePr>
        <p:xfrm>
          <a:off x="541866" y="2032000"/>
          <a:ext cx="7145867" cy="387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31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D6BA7-C0B7-D49D-98C5-ADEA352D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br>
              <a:rPr lang="it-IT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DECRETO MINISTERIALE N.183 DEL 7/9/24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EC8B4B-9F1C-C8EC-2AB3-622DB77F1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7" y="494120"/>
            <a:ext cx="6640185" cy="5942775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b="0" i="0" u="none" strike="noStrike" baseline="0" dirty="0"/>
              <a:t>Secondo quanto previsto dalle Linee guida adottate in via di prima applicazione con decreto ministeriale 22 giugno 2020, n. 35, le Istituzioni scolastiche sono state chiamate ad aggiornare i curricoli di istituto al fine di sviluppare «</a:t>
            </a:r>
            <a:r>
              <a:rPr lang="it-IT" b="0" i="1" u="none" strike="noStrike" baseline="0" dirty="0"/>
              <a:t>la conoscenza e la comprensione delle strutture e dei profili sociali, economici, giuridici, civici e ambientali della società».</a:t>
            </a:r>
            <a:r>
              <a:rPr lang="it-IT" b="0" i="0" u="none" strike="noStrike" baseline="0" dirty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b="0" i="0" u="none" strike="noStrike" baseline="0" dirty="0"/>
              <a:t>Inoltre, in questo primo quadriennio di attuazione della Legge, le scuole hanno individuato propri risultati di apprendimento al fine di integrare il curricolo di istituto con riferimento all’educazione civica.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b="0" i="0" u="none" strike="noStrike" baseline="0" dirty="0"/>
              <a:t>A seguito delle attività realizzate dalle scuole e tenendo conto delle novità normative intervenute, a partire dall’anno scolastico 2024/2025, i curricoli di educazione civica si riferiscono a traguardi e obiettivi di apprendimento definiti a livello nazionale come individuati dalle nuove </a:t>
            </a:r>
            <a:r>
              <a:rPr lang="it-IT" dirty="0"/>
              <a:t>li</a:t>
            </a:r>
            <a:r>
              <a:rPr lang="it-IT" b="0" i="0" u="none" strike="noStrike" baseline="0" dirty="0"/>
              <a:t>nee guida che sostituiscono le precedenti.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58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684EB-65D0-D3A3-A775-6093374E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MONTE ORE PREVISTO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03C01-6ABA-B68B-606C-2DDD7ED6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cap="all">
                <a:solidFill>
                  <a:schemeClr val="tx2"/>
                </a:solidFill>
              </a:rPr>
              <a:t>MINIMO 33 ORE PER ANNO SCOLASTICO </a:t>
            </a:r>
          </a:p>
        </p:txBody>
      </p:sp>
    </p:spTree>
    <p:extLst>
      <p:ext uri="{BB962C8B-B14F-4D97-AF65-F5344CB8AC3E}">
        <p14:creationId xmlns:p14="http://schemas.microsoft.com/office/powerpoint/2010/main" val="53074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36951-CC16-C4D1-1D6D-A01B8EAC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NUCLEI CONCETTUALI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E7712BF-E1F0-64D3-9CD5-A3934D7BE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37151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04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3169E6-08EF-FF49-F6AE-02F0AB94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TRASVERSALITA’ DELL’INSEGNAMENTO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1059EF5-9368-4860-DA65-C86C50723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000060"/>
              </p:ext>
            </p:extLst>
          </p:nvPr>
        </p:nvGraphicFramePr>
        <p:xfrm>
          <a:off x="4716816" y="332659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18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14B049-908F-8514-69E9-4F3A9BB1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it-IT"/>
              <a:t>COMPETENZE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Picture 4" descr="Persona con in mano il pezzo di un puzzle">
            <a:extLst>
              <a:ext uri="{FF2B5EF4-FFF2-40B4-BE49-F238E27FC236}">
                <a16:creationId xmlns:a16="http://schemas.microsoft.com/office/drawing/2014/main" id="{4E7553A0-3282-35AB-AA23-451163AE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33" r="26807" b="-1"/>
          <a:stretch/>
        </p:blipFill>
        <p:spPr>
          <a:xfrm>
            <a:off x="-1555" y="1731"/>
            <a:ext cx="466233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011C12-69B8-88F0-C8E4-74D1703D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cap="all">
                <a:latin typeface="Times New Roman" panose="02020603050405020304" pitchFamily="18" charset="0"/>
              </a:rPr>
              <a:t>Le competenze e gli obiettivi di apprendimento sono raggruppati </a:t>
            </a:r>
            <a:r>
              <a:rPr lang="it-IT" b="1" i="0" u="none" strike="noStrike" cap="all">
                <a:latin typeface="Times New Roman" panose="02020603050405020304" pitchFamily="18" charset="0"/>
              </a:rPr>
              <a:t> tenendo a riferimento i tre nuclei concettuali:</a:t>
            </a:r>
            <a:endParaRPr lang="it-IT" b="1">
              <a:latin typeface="Times New Roman" panose="02020603050405020304" pitchFamily="18" charset="0"/>
            </a:endParaRPr>
          </a:p>
          <a:p>
            <a:r>
              <a:rPr lang="it-IT" b="1">
                <a:latin typeface="Times New Roman" panose="02020603050405020304" pitchFamily="18" charset="0"/>
              </a:rPr>
              <a:t>COSTITUZIONE: 4 COMPETENZE</a:t>
            </a:r>
          </a:p>
          <a:p>
            <a:endParaRPr lang="it-IT" b="1">
              <a:latin typeface="Times New Roman" panose="02020603050405020304" pitchFamily="18" charset="0"/>
            </a:endParaRPr>
          </a:p>
          <a:p>
            <a:r>
              <a:rPr lang="it-IT" b="1">
                <a:latin typeface="Times New Roman" panose="02020603050405020304" pitchFamily="18" charset="0"/>
              </a:rPr>
              <a:t>SVILUPPO ECONOMICO E SOSTENIBILITA’: 5 COMPETENZE</a:t>
            </a:r>
          </a:p>
          <a:p>
            <a:endParaRPr lang="it-IT" b="1">
              <a:latin typeface="Times New Roman" panose="02020603050405020304" pitchFamily="18" charset="0"/>
            </a:endParaRPr>
          </a:p>
          <a:p>
            <a:r>
              <a:rPr lang="it-IT" b="1">
                <a:latin typeface="Times New Roman" panose="02020603050405020304" pitchFamily="18" charset="0"/>
              </a:rPr>
              <a:t>CITTADINANZA DIGITALE: 3 COMPETENZE</a:t>
            </a: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381949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E236B70-9A0A-6C5A-86D6-049240FC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it-IT" dirty="0"/>
              <a:t>COSTITUZIONE</a:t>
            </a:r>
            <a:br>
              <a:rPr lang="it-IT" dirty="0"/>
            </a:br>
            <a:r>
              <a:rPr lang="it-IT" dirty="0"/>
              <a:t>COMPETENZA N.1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5" name="Picture 4" descr="Strisce di carta colorate">
            <a:extLst>
              <a:ext uri="{FF2B5EF4-FFF2-40B4-BE49-F238E27FC236}">
                <a16:creationId xmlns:a16="http://schemas.microsoft.com/office/drawing/2014/main" id="{3C471727-5EB5-3DAF-CDD3-A05EC7A5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61" r="36059" b="-2"/>
          <a:stretch/>
        </p:blipFill>
        <p:spPr>
          <a:xfrm>
            <a:off x="-1555" y="1731"/>
            <a:ext cx="4662331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8953D3-1AEB-ADBB-7422-E4B2DFAA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i="1" u="none" strike="noStrike" baseline="0" dirty="0">
                <a:latin typeface="Times New Roman" panose="02020603050405020304" pitchFamily="18" charset="0"/>
              </a:rPr>
              <a:t>Sviluppare atteggiamenti e adottare comportamenti fondati sul rispetto verso ogni persona, sulla responsabilità individuale, sulla legalità, sulla partecipazione e la solidarietà, sulla importanza del lavoro, sostenuti dalla conoscenza della Carta costituzionale, della Carta dei Diritti fondamentali dell’Unione Europea e della Dichiarazione Internazionale dei Diritti umani. </a:t>
            </a:r>
          </a:p>
          <a:p>
            <a:pPr marL="0" indent="0" algn="just">
              <a:buNone/>
            </a:pPr>
            <a:r>
              <a:rPr lang="it-IT" b="1" i="1" u="none" strike="noStrike" baseline="0" dirty="0">
                <a:latin typeface="Times New Roman" panose="02020603050405020304" pitchFamily="18" charset="0"/>
              </a:rPr>
              <a:t>Conoscere il significato della appartenenza ad una comunità, locale e nazionale. Approfondire il concetto di Patria. </a:t>
            </a:r>
            <a:r>
              <a:rPr lang="it-IT" b="0" i="0" u="none" strike="noStrike" baseline="0" dirty="0">
                <a:latin typeface="Times New Roman" panose="02020603050405020304" pitchFamily="18" charset="0"/>
              </a:rPr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512087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3447</TotalTime>
  <Words>906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Filo</vt:lpstr>
      <vt:lpstr>LICEO ORAZIO</vt:lpstr>
      <vt:lpstr>QUADRO NORMATIVO DI RIFERIMENTO</vt:lpstr>
      <vt:lpstr>DI COSA SI TRATTA</vt:lpstr>
      <vt:lpstr> DECRETO MINISTERIALE N.183 DEL 7/9/24</vt:lpstr>
      <vt:lpstr>MONTE ORE PREVISTO</vt:lpstr>
      <vt:lpstr>NUCLEI CONCETTUALI</vt:lpstr>
      <vt:lpstr>TRASVERSALITA’ DELL’INSEGNAMENTO</vt:lpstr>
      <vt:lpstr>COMPETENZE </vt:lpstr>
      <vt:lpstr>COSTITUZIONE COMPETENZA N.1</vt:lpstr>
      <vt:lpstr>COSTITUZIONE  Competenza n. 2  </vt:lpstr>
      <vt:lpstr>COSTITUZIONE  Competenza n. 3  </vt:lpstr>
      <vt:lpstr>COSTITUZIONE  Competenza n. 4  </vt:lpstr>
      <vt:lpstr>SVILUPPO ECONOMICO E SOSTENIBILITA’ COMPETENZA N.5</vt:lpstr>
      <vt:lpstr>SVILUPPO ECONOMICO E SOSTENIBILITA’  Competenza n. 6  </vt:lpstr>
      <vt:lpstr>SVILUPPO ECONOMICO E SOSTENIBILITA’ COMPETENZA N.7</vt:lpstr>
      <vt:lpstr>SVILUPPO ECONOMICO E SOSTENIBILITA’ COMPETENZA N.8</vt:lpstr>
      <vt:lpstr>SVILUPPO ECONOMICO E SOSTENIBILITA’ COMPETENZA N.9</vt:lpstr>
      <vt:lpstr>CITTADINANZA DIGITALE Competenza n. 10  </vt:lpstr>
      <vt:lpstr>CITTADINANZA DIGITALE Competenza n. 11  </vt:lpstr>
      <vt:lpstr>CITTADINANZA DIGITALE Competenza n. 12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pecorarorosita@outlook.it</dc:creator>
  <cp:lastModifiedBy>Maria Grazia Cucciniello</cp:lastModifiedBy>
  <cp:revision>17</cp:revision>
  <dcterms:created xsi:type="dcterms:W3CDTF">2024-09-20T16:12:23Z</dcterms:created>
  <dcterms:modified xsi:type="dcterms:W3CDTF">2025-02-09T17:14:08Z</dcterms:modified>
</cp:coreProperties>
</file>