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5400675" cy="7559675"/>
  <p:notesSz cx="6735763" cy="98663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17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738" y="38"/>
      </p:cViewPr>
      <p:guideLst>
        <p:guide orient="horz" pos="2381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1762" tIns="45881" rIns="91762" bIns="4588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1762" tIns="45881" rIns="91762" bIns="45881" rtlCol="0"/>
          <a:lstStyle>
            <a:lvl1pPr algn="r">
              <a:defRPr sz="1200"/>
            </a:lvl1pPr>
          </a:lstStyle>
          <a:p>
            <a:fld id="{820F84C8-1D87-4B7E-96C2-03109C33CCD5}" type="datetimeFigureOut">
              <a:rPr lang="it-IT" smtClean="0"/>
              <a:pPr/>
              <a:t>07/11/2023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79638" y="1233488"/>
            <a:ext cx="23764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62" tIns="45881" rIns="91762" bIns="4588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1"/>
          </a:xfrm>
          <a:prstGeom prst="rect">
            <a:avLst/>
          </a:prstGeom>
        </p:spPr>
        <p:txBody>
          <a:bodyPr vert="horz" lIns="91762" tIns="45881" rIns="91762" bIns="45881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5028"/>
          </a:xfrm>
          <a:prstGeom prst="rect">
            <a:avLst/>
          </a:prstGeom>
        </p:spPr>
        <p:txBody>
          <a:bodyPr vert="horz" lIns="91762" tIns="45881" rIns="91762" bIns="4588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1762" tIns="45881" rIns="91762" bIns="45881" rtlCol="0" anchor="b"/>
          <a:lstStyle>
            <a:lvl1pPr algn="r">
              <a:defRPr sz="1200"/>
            </a:lvl1pPr>
          </a:lstStyle>
          <a:p>
            <a:fld id="{74605F48-DEF2-405B-BD35-011629FCF74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5569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05F48-DEF2-405B-BD35-011629FCF74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179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05F48-DEF2-405B-BD35-011629FCF74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1778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05F48-DEF2-405B-BD35-011629FCF74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550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05F48-DEF2-405B-BD35-011629FCF74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33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75085" y="1237197"/>
            <a:ext cx="4050506" cy="2631887"/>
          </a:xfrm>
        </p:spPr>
        <p:txBody>
          <a:bodyPr anchor="b"/>
          <a:lstStyle>
            <a:lvl1pPr algn="ctr">
              <a:defRPr sz="2658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75085" y="3970580"/>
            <a:ext cx="4050506" cy="1825171"/>
          </a:xfrm>
        </p:spPr>
        <p:txBody>
          <a:bodyPr/>
          <a:lstStyle>
            <a:lvl1pPr marL="0" indent="0" algn="ctr">
              <a:buNone/>
              <a:defRPr sz="1063"/>
            </a:lvl1pPr>
            <a:lvl2pPr marL="202540" indent="0" algn="ctr">
              <a:buNone/>
              <a:defRPr sz="886"/>
            </a:lvl2pPr>
            <a:lvl3pPr marL="405079" indent="0" algn="ctr">
              <a:buNone/>
              <a:defRPr sz="797"/>
            </a:lvl3pPr>
            <a:lvl4pPr marL="607619" indent="0" algn="ctr">
              <a:buNone/>
              <a:defRPr sz="709"/>
            </a:lvl4pPr>
            <a:lvl5pPr marL="810158" indent="0" algn="ctr">
              <a:buNone/>
              <a:defRPr sz="709"/>
            </a:lvl5pPr>
            <a:lvl6pPr marL="1012698" indent="0" algn="ctr">
              <a:buNone/>
              <a:defRPr sz="709"/>
            </a:lvl6pPr>
            <a:lvl7pPr marL="1215238" indent="0" algn="ctr">
              <a:buNone/>
              <a:defRPr sz="709"/>
            </a:lvl7pPr>
            <a:lvl8pPr marL="1417777" indent="0" algn="ctr">
              <a:buNone/>
              <a:defRPr sz="709"/>
            </a:lvl8pPr>
            <a:lvl9pPr marL="1620317" indent="0" algn="ctr">
              <a:buNone/>
              <a:defRPr sz="709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DDC6-3FCE-4933-A615-F2449829425A}" type="datetimeFigureOut">
              <a:rPr lang="it-IT" smtClean="0"/>
              <a:pPr/>
              <a:t>07/11/2023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EFC0-F8E2-4274-AFDF-DCDEE3B6DB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062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DDC6-3FCE-4933-A615-F2449829425A}" type="datetimeFigureOut">
              <a:rPr lang="it-IT" smtClean="0"/>
              <a:pPr/>
              <a:t>07/11/2023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EFC0-F8E2-4274-AFDF-DCDEE3B6DB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51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712324" y="444481"/>
            <a:ext cx="515455" cy="706094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64552" y="444481"/>
            <a:ext cx="1480263" cy="706094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DDC6-3FCE-4933-A615-F2449829425A}" type="datetimeFigureOut">
              <a:rPr lang="it-IT" smtClean="0"/>
              <a:pPr/>
              <a:t>07/11/2023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EFC0-F8E2-4274-AFDF-DCDEE3B6DB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862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DDC6-3FCE-4933-A615-F2449829425A}" type="datetimeFigureOut">
              <a:rPr lang="it-IT" smtClean="0"/>
              <a:pPr/>
              <a:t>07/11/2023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EFC0-F8E2-4274-AFDF-DCDEE3B6DB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306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8484" y="1884670"/>
            <a:ext cx="4658082" cy="3144614"/>
          </a:xfrm>
        </p:spPr>
        <p:txBody>
          <a:bodyPr anchor="b"/>
          <a:lstStyle>
            <a:lvl1pPr>
              <a:defRPr sz="2658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68484" y="5059034"/>
            <a:ext cx="4658082" cy="1653678"/>
          </a:xfrm>
        </p:spPr>
        <p:txBody>
          <a:bodyPr/>
          <a:lstStyle>
            <a:lvl1pPr marL="0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1pPr>
            <a:lvl2pPr marL="202540" indent="0">
              <a:buNone/>
              <a:defRPr sz="886">
                <a:solidFill>
                  <a:schemeClr val="tx1">
                    <a:tint val="75000"/>
                  </a:schemeClr>
                </a:solidFill>
              </a:defRPr>
            </a:lvl2pPr>
            <a:lvl3pPr marL="405079" indent="0">
              <a:buNone/>
              <a:defRPr sz="797">
                <a:solidFill>
                  <a:schemeClr val="tx1">
                    <a:tint val="75000"/>
                  </a:schemeClr>
                </a:solidFill>
              </a:defRPr>
            </a:lvl3pPr>
            <a:lvl4pPr marL="607619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4pPr>
            <a:lvl5pPr marL="810158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5pPr>
            <a:lvl6pPr marL="1012698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6pPr>
            <a:lvl7pPr marL="1215238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7pPr>
            <a:lvl8pPr marL="1417777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8pPr>
            <a:lvl9pPr marL="1620317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DDC6-3FCE-4933-A615-F2449829425A}" type="datetimeFigureOut">
              <a:rPr lang="it-IT" smtClean="0"/>
              <a:pPr/>
              <a:t>07/11/2023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EFC0-F8E2-4274-AFDF-DCDEE3B6DB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74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64552" y="2218905"/>
            <a:ext cx="997859" cy="528652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29920" y="2218905"/>
            <a:ext cx="997859" cy="528652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DDC6-3FCE-4933-A615-F2449829425A}" type="datetimeFigureOut">
              <a:rPr lang="it-IT" smtClean="0"/>
              <a:pPr/>
              <a:t>07/11/2023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EFC0-F8E2-4274-AFDF-DCDEE3B6DB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52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2000" y="402483"/>
            <a:ext cx="4658082" cy="146118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2000" y="1853171"/>
            <a:ext cx="2284738" cy="908210"/>
          </a:xfrm>
        </p:spPr>
        <p:txBody>
          <a:bodyPr anchor="b"/>
          <a:lstStyle>
            <a:lvl1pPr marL="0" indent="0">
              <a:buNone/>
              <a:defRPr sz="1063" b="1"/>
            </a:lvl1pPr>
            <a:lvl2pPr marL="202540" indent="0">
              <a:buNone/>
              <a:defRPr sz="886" b="1"/>
            </a:lvl2pPr>
            <a:lvl3pPr marL="405079" indent="0">
              <a:buNone/>
              <a:defRPr sz="797" b="1"/>
            </a:lvl3pPr>
            <a:lvl4pPr marL="607619" indent="0">
              <a:buNone/>
              <a:defRPr sz="709" b="1"/>
            </a:lvl4pPr>
            <a:lvl5pPr marL="810158" indent="0">
              <a:buNone/>
              <a:defRPr sz="709" b="1"/>
            </a:lvl5pPr>
            <a:lvl6pPr marL="1012698" indent="0">
              <a:buNone/>
              <a:defRPr sz="709" b="1"/>
            </a:lvl6pPr>
            <a:lvl7pPr marL="1215238" indent="0">
              <a:buNone/>
              <a:defRPr sz="709" b="1"/>
            </a:lvl7pPr>
            <a:lvl8pPr marL="1417777" indent="0">
              <a:buNone/>
              <a:defRPr sz="709" b="1"/>
            </a:lvl8pPr>
            <a:lvl9pPr marL="1620317" indent="0">
              <a:buNone/>
              <a:defRPr sz="709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72000" y="2761381"/>
            <a:ext cx="2284738" cy="406157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2734092" y="1853171"/>
            <a:ext cx="2295990" cy="908210"/>
          </a:xfrm>
        </p:spPr>
        <p:txBody>
          <a:bodyPr anchor="b"/>
          <a:lstStyle>
            <a:lvl1pPr marL="0" indent="0">
              <a:buNone/>
              <a:defRPr sz="1063" b="1"/>
            </a:lvl1pPr>
            <a:lvl2pPr marL="202540" indent="0">
              <a:buNone/>
              <a:defRPr sz="886" b="1"/>
            </a:lvl2pPr>
            <a:lvl3pPr marL="405079" indent="0">
              <a:buNone/>
              <a:defRPr sz="797" b="1"/>
            </a:lvl3pPr>
            <a:lvl4pPr marL="607619" indent="0">
              <a:buNone/>
              <a:defRPr sz="709" b="1"/>
            </a:lvl4pPr>
            <a:lvl5pPr marL="810158" indent="0">
              <a:buNone/>
              <a:defRPr sz="709" b="1"/>
            </a:lvl5pPr>
            <a:lvl6pPr marL="1012698" indent="0">
              <a:buNone/>
              <a:defRPr sz="709" b="1"/>
            </a:lvl6pPr>
            <a:lvl7pPr marL="1215238" indent="0">
              <a:buNone/>
              <a:defRPr sz="709" b="1"/>
            </a:lvl7pPr>
            <a:lvl8pPr marL="1417777" indent="0">
              <a:buNone/>
              <a:defRPr sz="709" b="1"/>
            </a:lvl8pPr>
            <a:lvl9pPr marL="1620317" indent="0">
              <a:buNone/>
              <a:defRPr sz="709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734092" y="2761381"/>
            <a:ext cx="2295990" cy="406157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DDC6-3FCE-4933-A615-F2449829425A}" type="datetimeFigureOut">
              <a:rPr lang="it-IT" smtClean="0"/>
              <a:pPr/>
              <a:t>07/11/2023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EFC0-F8E2-4274-AFDF-DCDEE3B6DB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60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DDC6-3FCE-4933-A615-F2449829425A}" type="datetimeFigureOut">
              <a:rPr lang="it-IT" smtClean="0"/>
              <a:pPr/>
              <a:t>07/11/2023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EFC0-F8E2-4274-AFDF-DCDEE3B6DB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05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DDC6-3FCE-4933-A615-F2449829425A}" type="datetimeFigureOut">
              <a:rPr lang="it-IT" smtClean="0"/>
              <a:pPr/>
              <a:t>07/11/2023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EFC0-F8E2-4274-AFDF-DCDEE3B6DB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603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2000" y="503978"/>
            <a:ext cx="1741858" cy="1763924"/>
          </a:xfrm>
        </p:spPr>
        <p:txBody>
          <a:bodyPr anchor="b"/>
          <a:lstStyle>
            <a:lvl1pPr>
              <a:defRPr sz="1418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95990" y="1088454"/>
            <a:ext cx="2734092" cy="5372269"/>
          </a:xfrm>
        </p:spPr>
        <p:txBody>
          <a:bodyPr/>
          <a:lstStyle>
            <a:lvl1pPr>
              <a:defRPr sz="1418"/>
            </a:lvl1pPr>
            <a:lvl2pPr>
              <a:defRPr sz="1240"/>
            </a:lvl2pPr>
            <a:lvl3pPr>
              <a:defRPr sz="1063"/>
            </a:lvl3pPr>
            <a:lvl4pPr>
              <a:defRPr sz="886"/>
            </a:lvl4pPr>
            <a:lvl5pPr>
              <a:defRPr sz="886"/>
            </a:lvl5pPr>
            <a:lvl6pPr>
              <a:defRPr sz="886"/>
            </a:lvl6pPr>
            <a:lvl7pPr>
              <a:defRPr sz="886"/>
            </a:lvl7pPr>
            <a:lvl8pPr>
              <a:defRPr sz="886"/>
            </a:lvl8pPr>
            <a:lvl9pPr>
              <a:defRPr sz="886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72000" y="2267902"/>
            <a:ext cx="1741858" cy="4201570"/>
          </a:xfrm>
        </p:spPr>
        <p:txBody>
          <a:bodyPr/>
          <a:lstStyle>
            <a:lvl1pPr marL="0" indent="0">
              <a:buNone/>
              <a:defRPr sz="709"/>
            </a:lvl1pPr>
            <a:lvl2pPr marL="202540" indent="0">
              <a:buNone/>
              <a:defRPr sz="620"/>
            </a:lvl2pPr>
            <a:lvl3pPr marL="405079" indent="0">
              <a:buNone/>
              <a:defRPr sz="532"/>
            </a:lvl3pPr>
            <a:lvl4pPr marL="607619" indent="0">
              <a:buNone/>
              <a:defRPr sz="443"/>
            </a:lvl4pPr>
            <a:lvl5pPr marL="810158" indent="0">
              <a:buNone/>
              <a:defRPr sz="443"/>
            </a:lvl5pPr>
            <a:lvl6pPr marL="1012698" indent="0">
              <a:buNone/>
              <a:defRPr sz="443"/>
            </a:lvl6pPr>
            <a:lvl7pPr marL="1215238" indent="0">
              <a:buNone/>
              <a:defRPr sz="443"/>
            </a:lvl7pPr>
            <a:lvl8pPr marL="1417777" indent="0">
              <a:buNone/>
              <a:defRPr sz="443"/>
            </a:lvl8pPr>
            <a:lvl9pPr marL="1620317" indent="0">
              <a:buNone/>
              <a:defRPr sz="443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DDC6-3FCE-4933-A615-F2449829425A}" type="datetimeFigureOut">
              <a:rPr lang="it-IT" smtClean="0"/>
              <a:pPr/>
              <a:t>07/11/2023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EFC0-F8E2-4274-AFDF-DCDEE3B6DB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6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2000" y="503978"/>
            <a:ext cx="1741858" cy="1763924"/>
          </a:xfrm>
        </p:spPr>
        <p:txBody>
          <a:bodyPr anchor="b"/>
          <a:lstStyle>
            <a:lvl1pPr>
              <a:defRPr sz="1418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95990" y="1088454"/>
            <a:ext cx="2734092" cy="5372269"/>
          </a:xfrm>
        </p:spPr>
        <p:txBody>
          <a:bodyPr/>
          <a:lstStyle>
            <a:lvl1pPr marL="0" indent="0">
              <a:buNone/>
              <a:defRPr sz="1418"/>
            </a:lvl1pPr>
            <a:lvl2pPr marL="202540" indent="0">
              <a:buNone/>
              <a:defRPr sz="1240"/>
            </a:lvl2pPr>
            <a:lvl3pPr marL="405079" indent="0">
              <a:buNone/>
              <a:defRPr sz="1063"/>
            </a:lvl3pPr>
            <a:lvl4pPr marL="607619" indent="0">
              <a:buNone/>
              <a:defRPr sz="886"/>
            </a:lvl4pPr>
            <a:lvl5pPr marL="810158" indent="0">
              <a:buNone/>
              <a:defRPr sz="886"/>
            </a:lvl5pPr>
            <a:lvl6pPr marL="1012698" indent="0">
              <a:buNone/>
              <a:defRPr sz="886"/>
            </a:lvl6pPr>
            <a:lvl7pPr marL="1215238" indent="0">
              <a:buNone/>
              <a:defRPr sz="886"/>
            </a:lvl7pPr>
            <a:lvl8pPr marL="1417777" indent="0">
              <a:buNone/>
              <a:defRPr sz="886"/>
            </a:lvl8pPr>
            <a:lvl9pPr marL="1620317" indent="0">
              <a:buNone/>
              <a:defRPr sz="886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72000" y="2267902"/>
            <a:ext cx="1741858" cy="4201570"/>
          </a:xfrm>
        </p:spPr>
        <p:txBody>
          <a:bodyPr/>
          <a:lstStyle>
            <a:lvl1pPr marL="0" indent="0">
              <a:buNone/>
              <a:defRPr sz="709"/>
            </a:lvl1pPr>
            <a:lvl2pPr marL="202540" indent="0">
              <a:buNone/>
              <a:defRPr sz="620"/>
            </a:lvl2pPr>
            <a:lvl3pPr marL="405079" indent="0">
              <a:buNone/>
              <a:defRPr sz="532"/>
            </a:lvl3pPr>
            <a:lvl4pPr marL="607619" indent="0">
              <a:buNone/>
              <a:defRPr sz="443"/>
            </a:lvl4pPr>
            <a:lvl5pPr marL="810158" indent="0">
              <a:buNone/>
              <a:defRPr sz="443"/>
            </a:lvl5pPr>
            <a:lvl6pPr marL="1012698" indent="0">
              <a:buNone/>
              <a:defRPr sz="443"/>
            </a:lvl6pPr>
            <a:lvl7pPr marL="1215238" indent="0">
              <a:buNone/>
              <a:defRPr sz="443"/>
            </a:lvl7pPr>
            <a:lvl8pPr marL="1417777" indent="0">
              <a:buNone/>
              <a:defRPr sz="443"/>
            </a:lvl8pPr>
            <a:lvl9pPr marL="1620317" indent="0">
              <a:buNone/>
              <a:defRPr sz="443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DDC6-3FCE-4933-A615-F2449829425A}" type="datetimeFigureOut">
              <a:rPr lang="it-IT" smtClean="0"/>
              <a:pPr/>
              <a:t>07/11/2023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EFC0-F8E2-4274-AFDF-DCDEE3B6DB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89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71297" y="402483"/>
            <a:ext cx="4658082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1297" y="2012414"/>
            <a:ext cx="4658082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71296" y="7006699"/>
            <a:ext cx="121515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7DDC6-3FCE-4933-A615-F2449829425A}" type="datetimeFigureOut">
              <a:rPr lang="it-IT" smtClean="0"/>
              <a:pPr/>
              <a:t>07/11/2023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788974" y="7006699"/>
            <a:ext cx="182272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3814227" y="7006699"/>
            <a:ext cx="121515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1EFC0-F8E2-4274-AFDF-DCDEE3B6DB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42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05079" rtl="0" eaLnBrk="1" latinLnBrk="0" hangingPunct="1">
        <a:lnSpc>
          <a:spcPct val="90000"/>
        </a:lnSpc>
        <a:spcBef>
          <a:spcPct val="0"/>
        </a:spcBef>
        <a:buNone/>
        <a:defRPr sz="19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1270" indent="-101270" algn="l" defTabSz="405079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1pPr>
      <a:lvl2pPr marL="303809" indent="-101270" algn="l" defTabSz="40507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06349" indent="-101270" algn="l" defTabSz="40507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3pPr>
      <a:lvl4pPr marL="708889" indent="-101270" algn="l" defTabSz="40507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797" kern="1200">
          <a:solidFill>
            <a:schemeClr val="tx1"/>
          </a:solidFill>
          <a:latin typeface="+mn-lt"/>
          <a:ea typeface="+mn-ea"/>
          <a:cs typeface="+mn-cs"/>
        </a:defRPr>
      </a:lvl4pPr>
      <a:lvl5pPr marL="911428" indent="-101270" algn="l" defTabSz="40507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797" kern="1200">
          <a:solidFill>
            <a:schemeClr val="tx1"/>
          </a:solidFill>
          <a:latin typeface="+mn-lt"/>
          <a:ea typeface="+mn-ea"/>
          <a:cs typeface="+mn-cs"/>
        </a:defRPr>
      </a:lvl5pPr>
      <a:lvl6pPr marL="1113968" indent="-101270" algn="l" defTabSz="40507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797" kern="1200">
          <a:solidFill>
            <a:schemeClr val="tx1"/>
          </a:solidFill>
          <a:latin typeface="+mn-lt"/>
          <a:ea typeface="+mn-ea"/>
          <a:cs typeface="+mn-cs"/>
        </a:defRPr>
      </a:lvl6pPr>
      <a:lvl7pPr marL="1316507" indent="-101270" algn="l" defTabSz="40507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797" kern="1200">
          <a:solidFill>
            <a:schemeClr val="tx1"/>
          </a:solidFill>
          <a:latin typeface="+mn-lt"/>
          <a:ea typeface="+mn-ea"/>
          <a:cs typeface="+mn-cs"/>
        </a:defRPr>
      </a:lvl7pPr>
      <a:lvl8pPr marL="1519047" indent="-101270" algn="l" defTabSz="40507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797" kern="1200">
          <a:solidFill>
            <a:schemeClr val="tx1"/>
          </a:solidFill>
          <a:latin typeface="+mn-lt"/>
          <a:ea typeface="+mn-ea"/>
          <a:cs typeface="+mn-cs"/>
        </a:defRPr>
      </a:lvl8pPr>
      <a:lvl9pPr marL="1721587" indent="-101270" algn="l" defTabSz="405079" rtl="0" eaLnBrk="1" latinLnBrk="0" hangingPunct="1">
        <a:lnSpc>
          <a:spcPct val="90000"/>
        </a:lnSpc>
        <a:spcBef>
          <a:spcPts val="222"/>
        </a:spcBef>
        <a:buFont typeface="Arial" panose="020B0604020202020204" pitchFamily="34" charset="0"/>
        <a:buChar char="•"/>
        <a:defRPr sz="7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05079" rtl="0" eaLnBrk="1" latinLnBrk="0" hangingPunct="1">
        <a:defRPr sz="797" kern="1200">
          <a:solidFill>
            <a:schemeClr val="tx1"/>
          </a:solidFill>
          <a:latin typeface="+mn-lt"/>
          <a:ea typeface="+mn-ea"/>
          <a:cs typeface="+mn-cs"/>
        </a:defRPr>
      </a:lvl1pPr>
      <a:lvl2pPr marL="202540" algn="l" defTabSz="405079" rtl="0" eaLnBrk="1" latinLnBrk="0" hangingPunct="1">
        <a:defRPr sz="797" kern="1200">
          <a:solidFill>
            <a:schemeClr val="tx1"/>
          </a:solidFill>
          <a:latin typeface="+mn-lt"/>
          <a:ea typeface="+mn-ea"/>
          <a:cs typeface="+mn-cs"/>
        </a:defRPr>
      </a:lvl2pPr>
      <a:lvl3pPr marL="405079" algn="l" defTabSz="405079" rtl="0" eaLnBrk="1" latinLnBrk="0" hangingPunct="1">
        <a:defRPr sz="797" kern="1200">
          <a:solidFill>
            <a:schemeClr val="tx1"/>
          </a:solidFill>
          <a:latin typeface="+mn-lt"/>
          <a:ea typeface="+mn-ea"/>
          <a:cs typeface="+mn-cs"/>
        </a:defRPr>
      </a:lvl3pPr>
      <a:lvl4pPr marL="607619" algn="l" defTabSz="405079" rtl="0" eaLnBrk="1" latinLnBrk="0" hangingPunct="1">
        <a:defRPr sz="797" kern="1200">
          <a:solidFill>
            <a:schemeClr val="tx1"/>
          </a:solidFill>
          <a:latin typeface="+mn-lt"/>
          <a:ea typeface="+mn-ea"/>
          <a:cs typeface="+mn-cs"/>
        </a:defRPr>
      </a:lvl4pPr>
      <a:lvl5pPr marL="810158" algn="l" defTabSz="405079" rtl="0" eaLnBrk="1" latinLnBrk="0" hangingPunct="1">
        <a:defRPr sz="797" kern="1200">
          <a:solidFill>
            <a:schemeClr val="tx1"/>
          </a:solidFill>
          <a:latin typeface="+mn-lt"/>
          <a:ea typeface="+mn-ea"/>
          <a:cs typeface="+mn-cs"/>
        </a:defRPr>
      </a:lvl5pPr>
      <a:lvl6pPr marL="1012698" algn="l" defTabSz="405079" rtl="0" eaLnBrk="1" latinLnBrk="0" hangingPunct="1">
        <a:defRPr sz="797" kern="1200">
          <a:solidFill>
            <a:schemeClr val="tx1"/>
          </a:solidFill>
          <a:latin typeface="+mn-lt"/>
          <a:ea typeface="+mn-ea"/>
          <a:cs typeface="+mn-cs"/>
        </a:defRPr>
      </a:lvl6pPr>
      <a:lvl7pPr marL="1215238" algn="l" defTabSz="405079" rtl="0" eaLnBrk="1" latinLnBrk="0" hangingPunct="1">
        <a:defRPr sz="797" kern="1200">
          <a:solidFill>
            <a:schemeClr val="tx1"/>
          </a:solidFill>
          <a:latin typeface="+mn-lt"/>
          <a:ea typeface="+mn-ea"/>
          <a:cs typeface="+mn-cs"/>
        </a:defRPr>
      </a:lvl7pPr>
      <a:lvl8pPr marL="1417777" algn="l" defTabSz="405079" rtl="0" eaLnBrk="1" latinLnBrk="0" hangingPunct="1">
        <a:defRPr sz="797" kern="1200">
          <a:solidFill>
            <a:schemeClr val="tx1"/>
          </a:solidFill>
          <a:latin typeface="+mn-lt"/>
          <a:ea typeface="+mn-ea"/>
          <a:cs typeface="+mn-cs"/>
        </a:defRPr>
      </a:lvl8pPr>
      <a:lvl9pPr marL="1620317" algn="l" defTabSz="405079" rtl="0" eaLnBrk="1" latinLnBrk="0" hangingPunct="1">
        <a:defRPr sz="7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8.JP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4.gif"/><Relationship Id="rId10" Type="http://schemas.openxmlformats.org/officeDocument/2006/relationships/image" Target="../media/image14.JPG"/><Relationship Id="rId4" Type="http://schemas.openxmlformats.org/officeDocument/2006/relationships/image" Target="../media/image9.jpe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/>
        </p:nvCxnSpPr>
        <p:spPr>
          <a:xfrm>
            <a:off x="358717" y="5900525"/>
            <a:ext cx="46875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358717" y="5900525"/>
            <a:ext cx="48584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/>
              <a:t>A Roma e nel Lazio mancano ogni giorno oltre 600 unità di sangue per assistere i pazienti. Una gravissima carenza che comporta blocchi e rinvii di interventi chirurgici con richiesta di sangue. E’ auspicabile che, chiunque sia in buona salute, doni in maniera periodica, al fine di garantire un costante apporto di sangue. </a:t>
            </a:r>
          </a:p>
          <a:p>
            <a:pPr algn="ctr"/>
            <a:r>
              <a:rPr lang="it-IT" sz="1000" b="1" dirty="0"/>
              <a:t>Il donatore diventa così protagonista diretto e indispensabile di un vero e proprio programma di medicina sociale e preventiva.</a:t>
            </a:r>
          </a:p>
        </p:txBody>
      </p:sp>
      <p:pic>
        <p:nvPicPr>
          <p:cNvPr id="3" name="Picture 2" descr="Risultati immagini per infografica donazione sang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70" y="2346659"/>
            <a:ext cx="4902898" cy="2954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808597" y="5097901"/>
            <a:ext cx="39155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DONA SANGUE</a:t>
            </a:r>
          </a:p>
        </p:txBody>
      </p:sp>
      <p:sp>
        <p:nvSpPr>
          <p:cNvPr id="7" name="Rettangolo 6"/>
          <p:cNvSpPr/>
          <p:nvPr/>
        </p:nvSpPr>
        <p:spPr>
          <a:xfrm>
            <a:off x="-122452" y="1350020"/>
            <a:ext cx="560680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0" cap="none" spc="0" dirty="0">
                <a:ln w="0"/>
                <a:solidFill>
                  <a:schemeClr val="accent5"/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METTI IN CIRCOLO </a:t>
            </a:r>
          </a:p>
          <a:p>
            <a:pPr algn="ctr"/>
            <a:r>
              <a:rPr lang="it-IT" sz="3600" b="0" cap="none" spc="0" dirty="0">
                <a:ln w="0"/>
                <a:solidFill>
                  <a:schemeClr val="accent5"/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IL TUO AM</a:t>
            </a:r>
            <a:r>
              <a:rPr lang="it-IT" sz="3600" b="0" cap="none" spc="0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O</a:t>
            </a:r>
            <a:r>
              <a:rPr lang="it-IT" sz="3600" b="0" cap="none" spc="0" dirty="0">
                <a:ln w="0"/>
                <a:solidFill>
                  <a:schemeClr val="accent5"/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RE</a:t>
            </a:r>
            <a:endParaRPr lang="it-IT" sz="3600" b="0" cap="none" spc="0" dirty="0">
              <a:ln w="0"/>
              <a:solidFill>
                <a:schemeClr val="accent5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cxnSp>
        <p:nvCxnSpPr>
          <p:cNvPr id="16" name="Connettore 1 15"/>
          <p:cNvCxnSpPr/>
          <p:nvPr/>
        </p:nvCxnSpPr>
        <p:spPr>
          <a:xfrm>
            <a:off x="422615" y="1432066"/>
            <a:ext cx="46875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oppia parentesi quadra 13"/>
          <p:cNvSpPr/>
          <p:nvPr/>
        </p:nvSpPr>
        <p:spPr>
          <a:xfrm>
            <a:off x="266473" y="2205554"/>
            <a:ext cx="4872029" cy="3384036"/>
          </a:xfrm>
          <a:prstGeom prst="bracketPair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94" y="133044"/>
            <a:ext cx="1042732" cy="1248281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1458181" y="7251898"/>
            <a:ext cx="261640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spc="600" dirty="0">
                <a:ln>
                  <a:solidFill>
                    <a:srgbClr val="C00000"/>
                  </a:solidFill>
                </a:ln>
                <a:solidFill>
                  <a:srgbClr val="9E0000"/>
                </a:solidFill>
                <a:latin typeface="Berlin Sans FB" panose="020E0602020502020306" pitchFamily="34" charset="0"/>
              </a:rPr>
              <a:t>www.adspem.org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75" y="167074"/>
            <a:ext cx="1839566" cy="507382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75" y="776917"/>
            <a:ext cx="454018" cy="573103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942" y="745488"/>
            <a:ext cx="1372213" cy="635962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-22770" y="6807044"/>
            <a:ext cx="5407437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accent5"/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Dona il tuo 5x1000 all’Ad Spem </a:t>
            </a:r>
          </a:p>
          <a:p>
            <a:pPr algn="ctr"/>
            <a:r>
              <a:rPr lang="it-IT" sz="1100" spc="300" dirty="0">
                <a:ln>
                  <a:solidFill>
                    <a:srgbClr val="C00000"/>
                  </a:solidFill>
                </a:ln>
                <a:solidFill>
                  <a:srgbClr val="002060"/>
                </a:solidFill>
                <a:latin typeface="Berlin Sans FB" panose="020E0602020502020306" pitchFamily="34" charset="0"/>
              </a:rPr>
              <a:t>CF: 96084770583</a:t>
            </a:r>
          </a:p>
        </p:txBody>
      </p:sp>
    </p:spTree>
    <p:extLst>
      <p:ext uri="{BB962C8B-B14F-4D97-AF65-F5344CB8AC3E}">
        <p14:creationId xmlns:p14="http://schemas.microsoft.com/office/powerpoint/2010/main" val="399219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/>
          <p:cNvSpPr txBox="1"/>
          <p:nvPr/>
        </p:nvSpPr>
        <p:spPr>
          <a:xfrm>
            <a:off x="269920" y="816964"/>
            <a:ext cx="47753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/>
              <a:t>Donare sangue è un gesto semplice che rappresenta una terapia salvavita in numerose evenienze: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In caso di eventi traumatici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In caso di interventi chirurgici programmati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In caso di patologie croniche del sangue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Per il superamento di stati critici dovuti a malattie del sangue (leucemia) o degli effetti dovuti alle chemioterapie anti-cancro</a:t>
            </a:r>
          </a:p>
          <a:p>
            <a:pPr algn="just"/>
            <a:endParaRPr lang="it-IT" sz="900" dirty="0"/>
          </a:p>
          <a:p>
            <a:pPr algn="just"/>
            <a:r>
              <a:rPr lang="it-IT" sz="900" dirty="0"/>
              <a:t>Con una donazione </a:t>
            </a:r>
            <a:r>
              <a:rPr lang="it-IT" sz="900" b="1" dirty="0"/>
              <a:t>si possono salvare tre vite</a:t>
            </a:r>
            <a:r>
              <a:rPr lang="it-IT" sz="900" dirty="0"/>
              <a:t> umane in quanto il sangue prelevato viene separato nelle tre componenti: globuli rossi, plasma e piastrine che potranno  essere utilizzate rispettivamente per tre pazienti diversi.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942327" y="2474370"/>
            <a:ext cx="23564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Berlin Sans FB" panose="020E0602020502020306" pitchFamily="34" charset="0"/>
              </a:rPr>
              <a:t>Più facile a farsi che a dirsi…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69919" y="5263478"/>
            <a:ext cx="356865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/>
              <a:t>Il donatore</a:t>
            </a:r>
            <a:r>
              <a:rPr lang="it-IT" sz="900" dirty="0"/>
              <a:t> di sangue deve rispettare dei precisi criteri di idoneità, per questo Ad Spem svolge anche un'attività di sensibilizzazione ad un </a:t>
            </a:r>
            <a:r>
              <a:rPr lang="it-IT" sz="900" b="1" dirty="0"/>
              <a:t>corretto stile di vita</a:t>
            </a:r>
            <a:r>
              <a:rPr lang="it-IT" sz="900" dirty="0"/>
              <a:t> e si cura del </a:t>
            </a:r>
            <a:r>
              <a:rPr lang="it-IT" sz="900" b="1" dirty="0"/>
              <a:t>costante controllo dello stato di salute del donatore</a:t>
            </a:r>
            <a:r>
              <a:rPr lang="it-IT" sz="900" dirty="0"/>
              <a:t>, innescando una </a:t>
            </a:r>
            <a:r>
              <a:rPr lang="it-IT" sz="900" b="1" dirty="0"/>
              <a:t>virtuosa attività di prevenzione</a:t>
            </a:r>
            <a:r>
              <a:rPr lang="it-IT" sz="900" dirty="0"/>
              <a:t>. </a:t>
            </a:r>
          </a:p>
          <a:p>
            <a:pPr algn="just"/>
            <a:endParaRPr lang="it-IT" sz="900" dirty="0"/>
          </a:p>
          <a:p>
            <a:pPr algn="just"/>
            <a:r>
              <a:rPr lang="it-IT" sz="900" b="1" dirty="0"/>
              <a:t>Ad ogni donazione vengono eseguite gratuitamente le analisi e, per il donatore periodico, vengono eseguiti ulteriori controlli e visite mediche</a:t>
            </a:r>
            <a:r>
              <a:rPr lang="it-IT" sz="900" dirty="0"/>
              <a:t> (per info sulle visite specialistiche disponibili contattare i Centri Trasfusionali di riferimento).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07975" y="4754054"/>
            <a:ext cx="4861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Berlin Sans FB" panose="020E0602020502020306" pitchFamily="34" charset="0"/>
              </a:rPr>
              <a:t>Donare il sangue ti permette di avere cura della tua salute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942327" y="2719566"/>
            <a:ext cx="31588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/>
              <a:t>La donazione è indolore e priva di rischi e ha una durata di </a:t>
            </a:r>
            <a:r>
              <a:rPr lang="it-IT" sz="900" b="1" dirty="0"/>
              <a:t>circa 10 minuti</a:t>
            </a:r>
            <a:r>
              <a:rPr lang="it-IT" sz="900" dirty="0"/>
              <a:t>.</a:t>
            </a:r>
          </a:p>
          <a:p>
            <a:r>
              <a:rPr lang="it-IT" sz="900" dirty="0"/>
              <a:t>Il materiale utilizzato per il prelievo è sterile e monouso, a garanzia del donatore e del ricevente.</a:t>
            </a:r>
            <a:br>
              <a:rPr lang="it-IT" sz="900" dirty="0"/>
            </a:br>
            <a:r>
              <a:rPr lang="it-IT" altLang="it-IT" sz="900" dirty="0"/>
              <a:t>Il sangue donato viene </a:t>
            </a:r>
            <a:r>
              <a:rPr lang="it-IT" altLang="it-IT" sz="900" b="1" dirty="0"/>
              <a:t>rigenerato dall’organismo</a:t>
            </a:r>
            <a:r>
              <a:rPr lang="it-IT" altLang="it-IT" sz="900" dirty="0"/>
              <a:t>, che </a:t>
            </a:r>
            <a:r>
              <a:rPr lang="it-IT" altLang="it-IT" sz="900" b="1" dirty="0"/>
              <a:t>recupera tutti i fluidi persi nell’arco di 24 ore</a:t>
            </a:r>
            <a:r>
              <a:rPr lang="it-IT" altLang="it-IT" sz="900" dirty="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900" dirty="0"/>
              <a:t>Il giorno stesso della donazione il donatore dipendente, a sua discrezione, </a:t>
            </a:r>
            <a:r>
              <a:rPr lang="it-IT" altLang="it-IT" sz="900" b="1" dirty="0"/>
              <a:t>potrà usufruire della giornata di  riposo</a:t>
            </a:r>
            <a:r>
              <a:rPr lang="it-IT" altLang="it-IT" sz="900" dirty="0"/>
              <a:t>, (D.LGS n.219 del 21/10/2005) richiedendo il certificato al medico responsabile della raccolta.</a:t>
            </a:r>
            <a:endParaRPr lang="it-IT" sz="900" dirty="0"/>
          </a:p>
          <a:p>
            <a:pPr>
              <a:spcBef>
                <a:spcPct val="0"/>
              </a:spcBef>
            </a:pPr>
            <a:r>
              <a:rPr lang="it-IT" sz="900" dirty="0"/>
              <a:t>La donazione può essere occasionale o periodica. Il donatore diventa periodico quando rinnova l’atto della donazione per più di due volte.</a:t>
            </a:r>
          </a:p>
          <a:p>
            <a:endParaRPr lang="it-IT" sz="900" dirty="0"/>
          </a:p>
        </p:txBody>
      </p:sp>
      <p:sp>
        <p:nvSpPr>
          <p:cNvPr id="11" name="Rettangolo 10"/>
          <p:cNvSpPr/>
          <p:nvPr/>
        </p:nvSpPr>
        <p:spPr>
          <a:xfrm>
            <a:off x="155574" y="6747015"/>
            <a:ext cx="50892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rgbClr val="002060"/>
                </a:solidFill>
                <a:latin typeface="Berlin Sans FB" panose="020E0602020502020306" pitchFamily="34" charset="0"/>
              </a:rPr>
              <a:t>I controlli frequenti e la rigenerazione del sangue dovuta alla donazione prevengono l’insorgenza delle malattie più comuni.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53427" y="206608"/>
            <a:ext cx="504779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0" cap="none" spc="0" dirty="0">
                <a:ln w="0"/>
                <a:solidFill>
                  <a:schemeClr val="accent5"/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DONARE SANGUE, </a:t>
            </a:r>
            <a:r>
              <a:rPr lang="it-IT" sz="2400" b="0" cap="none" spc="0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perché</a:t>
            </a:r>
            <a:r>
              <a:rPr lang="it-IT" sz="2400" b="0" cap="none" spc="0" dirty="0">
                <a:ln w="0"/>
                <a:solidFill>
                  <a:schemeClr val="accent5"/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?</a:t>
            </a:r>
            <a:endParaRPr lang="it-IT" sz="2400" b="0" cap="none" spc="0" dirty="0">
              <a:ln w="0"/>
              <a:solidFill>
                <a:schemeClr val="accent5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cxnSp>
        <p:nvCxnSpPr>
          <p:cNvPr id="15" name="Connettore 1 14"/>
          <p:cNvCxnSpPr/>
          <p:nvPr/>
        </p:nvCxnSpPr>
        <p:spPr>
          <a:xfrm>
            <a:off x="357752" y="690058"/>
            <a:ext cx="46875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382729" y="5028306"/>
            <a:ext cx="46875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4" descr="Risultati immagini per infografica donazione sangue ICONE GRAT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" name="AutoShape 6" descr="Risultati immagini per infografica donazione sangue ICONE GRATI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" name="AutoShape 8" descr="Risultati immagini per infografica donazione sangue ICONE GRATI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58" name="Picture 10" descr="https://cdn0.iconfinder.com/data/icons/healthcare-medicine/512/test_tubes-12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671" y="5327552"/>
            <a:ext cx="1062621" cy="1062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Immagine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2729" y="2930182"/>
            <a:ext cx="1379569" cy="1379569"/>
          </a:xfrm>
          <a:prstGeom prst="rect">
            <a:avLst/>
          </a:prstGeom>
        </p:spPr>
      </p:pic>
      <p:sp>
        <p:nvSpPr>
          <p:cNvPr id="21" name="Doppia parentesi quadra 20"/>
          <p:cNvSpPr/>
          <p:nvPr/>
        </p:nvSpPr>
        <p:spPr>
          <a:xfrm>
            <a:off x="307975" y="2810832"/>
            <a:ext cx="1559598" cy="1625921"/>
          </a:xfrm>
          <a:prstGeom prst="bracketPair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  <p:sp>
        <p:nvSpPr>
          <p:cNvPr id="22" name="Doppia parentesi quadra 21"/>
          <p:cNvSpPr/>
          <p:nvPr/>
        </p:nvSpPr>
        <p:spPr>
          <a:xfrm>
            <a:off x="3970188" y="5229210"/>
            <a:ext cx="1095522" cy="1259306"/>
          </a:xfrm>
          <a:prstGeom prst="bracketPair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818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/>
          <p:cNvSpPr txBox="1"/>
          <p:nvPr/>
        </p:nvSpPr>
        <p:spPr>
          <a:xfrm>
            <a:off x="109535" y="2855661"/>
            <a:ext cx="2699823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/>
              <a:t>ESCLUSIONE TEMPORANEA</a:t>
            </a:r>
            <a:endParaRPr lang="it-IT" sz="900" dirty="0"/>
          </a:p>
          <a:p>
            <a:r>
              <a:rPr lang="it-IT" sz="900" dirty="0"/>
              <a:t>Parto 	                                    6 mesi</a:t>
            </a:r>
          </a:p>
          <a:p>
            <a:r>
              <a:rPr lang="it-IT" sz="900" dirty="0"/>
              <a:t>Interruzione di gravidanza                        6 mesi</a:t>
            </a:r>
          </a:p>
          <a:p>
            <a:r>
              <a:rPr lang="it-IT" sz="900" dirty="0"/>
              <a:t>Ciclo mestruale in atto                               (da valutare)</a:t>
            </a:r>
          </a:p>
          <a:p>
            <a:r>
              <a:rPr lang="it-IT" sz="900" dirty="0"/>
              <a:t>Allergie                                                          in atto</a:t>
            </a:r>
          </a:p>
          <a:p>
            <a:r>
              <a:rPr lang="it-IT" sz="900" dirty="0"/>
              <a:t>Ulcera gastrica e/o duodenale                 in atto</a:t>
            </a:r>
          </a:p>
          <a:p>
            <a:r>
              <a:rPr lang="it-IT" sz="900" dirty="0"/>
              <a:t>	                                   </a:t>
            </a:r>
          </a:p>
          <a:p>
            <a:r>
              <a:rPr lang="it-IT" sz="1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Vaccinazioni</a:t>
            </a:r>
            <a:r>
              <a:rPr lang="it-IT" sz="900" dirty="0"/>
              <a:t>		da 48 ore a </a:t>
            </a:r>
          </a:p>
          <a:p>
            <a:r>
              <a:rPr lang="it-IT" sz="900" dirty="0"/>
              <a:t>(Morbillo, Antipolio, Parotite,                  4 settimane</a:t>
            </a:r>
          </a:p>
          <a:p>
            <a:r>
              <a:rPr lang="it-IT" sz="900" dirty="0"/>
              <a:t>Febbre gialla, Rosolia, Epatite A,	(da valutare)</a:t>
            </a:r>
          </a:p>
          <a:p>
            <a:r>
              <a:rPr lang="it-IT" sz="900" dirty="0"/>
              <a:t>Epatite B, Meningite, Influenza)</a:t>
            </a:r>
          </a:p>
          <a:p>
            <a:endParaRPr lang="it-IT" sz="800" dirty="0"/>
          </a:p>
          <a:p>
            <a:r>
              <a:rPr lang="it-IT" sz="1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Malattie infettive </a:t>
            </a:r>
          </a:p>
          <a:p>
            <a:r>
              <a:rPr lang="it-IT" sz="1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(da valutare dalla guarigione)</a:t>
            </a:r>
          </a:p>
          <a:p>
            <a:r>
              <a:rPr lang="it-IT" sz="900" dirty="0"/>
              <a:t>Mononucleosi	                                     6 mesi</a:t>
            </a:r>
          </a:p>
          <a:p>
            <a:r>
              <a:rPr lang="it-IT" sz="900" dirty="0"/>
              <a:t>Toxoplasmosi                                                6 mesi</a:t>
            </a:r>
          </a:p>
          <a:p>
            <a:r>
              <a:rPr lang="it-IT" sz="900" dirty="0"/>
              <a:t>Rosolia	                                     4 settimane</a:t>
            </a:r>
          </a:p>
          <a:p>
            <a:r>
              <a:rPr lang="it-IT" sz="900" dirty="0"/>
              <a:t>Varicella	                                     4 settimane</a:t>
            </a:r>
          </a:p>
          <a:p>
            <a:r>
              <a:rPr lang="it-IT" sz="900" dirty="0"/>
              <a:t>Brucellosi	                                     2 anni</a:t>
            </a:r>
          </a:p>
          <a:p>
            <a:r>
              <a:rPr lang="it-IT" sz="900" dirty="0"/>
              <a:t>Influenza/febbre/raffreddore                   2 settimane</a:t>
            </a:r>
            <a:endParaRPr lang="it-IT" altLang="it-IT" sz="900" dirty="0"/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900" dirty="0"/>
              <a:t>Interventi chirurgici maggiori                    4 mesi</a:t>
            </a:r>
          </a:p>
          <a:p>
            <a:pPr>
              <a:spcBef>
                <a:spcPct val="0"/>
              </a:spcBef>
            </a:pPr>
            <a:r>
              <a:rPr lang="it-IT" sz="900" dirty="0"/>
              <a:t>(previa valutazione medica)</a:t>
            </a:r>
            <a:endParaRPr lang="it-IT" altLang="it-IT" sz="900" dirty="0"/>
          </a:p>
          <a:p>
            <a:pPr>
              <a:spcBef>
                <a:spcPct val="0"/>
              </a:spcBef>
            </a:pPr>
            <a:r>
              <a:rPr lang="it-IT" altLang="it-IT" sz="900" dirty="0"/>
              <a:t>Interventi chirurgici minori                        1</a:t>
            </a:r>
            <a:r>
              <a:rPr lang="it-IT" sz="900" dirty="0"/>
              <a:t> settimana</a:t>
            </a:r>
            <a:endParaRPr lang="it-IT" altLang="it-IT" sz="900" dirty="0"/>
          </a:p>
          <a:p>
            <a:pPr>
              <a:spcBef>
                <a:spcPct val="0"/>
              </a:spcBef>
            </a:pPr>
            <a:r>
              <a:rPr lang="it-IT" altLang="it-IT" sz="900" dirty="0"/>
              <a:t>Implantologia 	                                     1</a:t>
            </a:r>
            <a:r>
              <a:rPr lang="it-IT" sz="900" dirty="0"/>
              <a:t> settimana</a:t>
            </a:r>
            <a:endParaRPr lang="it-IT" altLang="it-IT" sz="900" dirty="0"/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900" dirty="0"/>
              <a:t>Interventi odontoiatrici con innesto        4 mesi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900" dirty="0"/>
              <a:t>di tessuto osseo autologo o omologo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900" dirty="0"/>
              <a:t>Igiene dentale e prestazioni minori         48 ore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900" dirty="0"/>
              <a:t>Tatuaggi 		 4 mesi</a:t>
            </a:r>
          </a:p>
          <a:p>
            <a:pPr>
              <a:spcBef>
                <a:spcPct val="0"/>
              </a:spcBef>
            </a:pPr>
            <a:r>
              <a:rPr lang="it-IT" altLang="it-IT" sz="900" dirty="0"/>
              <a:t>Agopuntura* 	                                     4 mesi</a:t>
            </a:r>
          </a:p>
          <a:p>
            <a:pPr>
              <a:spcBef>
                <a:spcPct val="0"/>
              </a:spcBef>
            </a:pPr>
            <a:r>
              <a:rPr lang="it-IT" altLang="it-IT" sz="900" dirty="0"/>
              <a:t>Foratura orecchie*/Piercing                      4 mesi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900" dirty="0"/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900" dirty="0"/>
              <a:t>*Se eseguiti con strumenti monouso	 48 ore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83097" y="1306055"/>
            <a:ext cx="5095875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it-IT" altLang="it-IT" sz="900" dirty="0"/>
              <a:t>Gli aspiranti donatori sono invitati a compilare un </a:t>
            </a:r>
            <a:r>
              <a:rPr lang="it-IT" altLang="it-IT" sz="900" b="1" dirty="0"/>
              <a:t>questionario sul proprio stato di salute e stile di vita. </a:t>
            </a:r>
            <a:r>
              <a:rPr lang="it-IT" altLang="it-IT" sz="900" dirty="0"/>
              <a:t>Segue </a:t>
            </a:r>
            <a:r>
              <a:rPr lang="it-IT" altLang="it-IT" sz="900" b="1" dirty="0"/>
              <a:t>una visita medica approfondita</a:t>
            </a:r>
            <a:r>
              <a:rPr lang="it-IT" altLang="it-IT" sz="900" dirty="0"/>
              <a:t>. </a:t>
            </a:r>
            <a:endParaRPr lang="it-IT" sz="900" dirty="0"/>
          </a:p>
          <a:p>
            <a:pPr>
              <a:spcBef>
                <a:spcPct val="0"/>
              </a:spcBef>
            </a:pPr>
            <a:r>
              <a:rPr lang="it-IT" sz="900" dirty="0"/>
              <a:t>Possono donare il sangue le persone che rispondono ai seguenti </a:t>
            </a:r>
            <a:r>
              <a:rPr lang="it-IT" sz="900" b="1" dirty="0">
                <a:solidFill>
                  <a:srgbClr val="9E0000"/>
                </a:solidFill>
              </a:rPr>
              <a:t>criteri di idoneità</a:t>
            </a:r>
            <a:r>
              <a:rPr lang="it-IT" sz="900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Età compresa tra i 18 ed i 70 anni (</a:t>
            </a:r>
            <a:r>
              <a:rPr lang="it-IT" sz="800" dirty="0"/>
              <a:t>per la I donazione fino a 60, oltre va valutato dal medico presentando ECG valido effettuato negli ultimi 12 mesi. Dai 65 ai 70 anni si richiede ECG recente di 6 mesi)</a:t>
            </a:r>
            <a:endParaRPr lang="it-IT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Peso corporeo non inferiore ai 50 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Pressione arteriosa: sistolica 110-180 </a:t>
            </a:r>
            <a:r>
              <a:rPr lang="it-IT" sz="900" dirty="0" err="1"/>
              <a:t>mmHg</a:t>
            </a:r>
            <a:endParaRPr lang="it-IT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Polso 50/100 battiti/</a:t>
            </a:r>
            <a:r>
              <a:rPr lang="it-IT" sz="900" dirty="0" err="1"/>
              <a:t>min</a:t>
            </a:r>
            <a:r>
              <a:rPr lang="it-IT" sz="900" dirty="0"/>
              <a:t>, regolare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dirty="0"/>
              <a:t>Emoglobina non inferiore a 12,5 g/</a:t>
            </a:r>
            <a:r>
              <a:rPr lang="it-IT" sz="900" dirty="0" err="1"/>
              <a:t>dL</a:t>
            </a:r>
            <a:r>
              <a:rPr lang="it-IT" sz="900" dirty="0"/>
              <a:t> per le donne e a 13,5 d/</a:t>
            </a:r>
            <a:r>
              <a:rPr lang="it-IT" sz="900" dirty="0" err="1"/>
              <a:t>dL</a:t>
            </a:r>
            <a:r>
              <a:rPr lang="it-IT" sz="900" dirty="0"/>
              <a:t> per gli uomini</a:t>
            </a:r>
          </a:p>
          <a:p>
            <a:pPr>
              <a:spcBef>
                <a:spcPct val="0"/>
              </a:spcBef>
            </a:pPr>
            <a:endParaRPr lang="it-IT" altLang="it-IT" sz="9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2652393" y="2870930"/>
            <a:ext cx="269744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it-IT" altLang="it-IT" sz="1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Trasfusione di emocomponenti o emoderivati</a:t>
            </a:r>
          </a:p>
          <a:p>
            <a:pPr>
              <a:spcBef>
                <a:spcPct val="0"/>
              </a:spcBef>
            </a:pPr>
            <a:r>
              <a:rPr lang="it-IT" altLang="it-IT" sz="900" dirty="0"/>
              <a:t>Immunoglobuline                                                    4 mesi</a:t>
            </a:r>
          </a:p>
          <a:p>
            <a:pPr>
              <a:spcBef>
                <a:spcPct val="0"/>
              </a:spcBef>
            </a:pPr>
            <a:r>
              <a:rPr lang="it-IT" altLang="it-IT" sz="1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Assunzione farmaci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900" dirty="0"/>
              <a:t>Antinfiammatori non steroidei                            5 giorni</a:t>
            </a:r>
          </a:p>
          <a:p>
            <a:pPr>
              <a:spcBef>
                <a:spcPct val="0"/>
              </a:spcBef>
            </a:pPr>
            <a:r>
              <a:rPr lang="it-IT" altLang="it-IT" sz="900" dirty="0"/>
              <a:t>superiore a 1 dose		   </a:t>
            </a:r>
            <a:r>
              <a:rPr lang="it-IT" sz="900" dirty="0"/>
              <a:t>(da valutare)</a:t>
            </a:r>
            <a:endParaRPr lang="it-IT" altLang="it-IT" sz="900" dirty="0"/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800" dirty="0"/>
              <a:t>(es. Aspirina, Novalgina, Aulin, Voltaren,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800" dirty="0"/>
              <a:t>Naprosyn, Brufen, Moment, etc)</a:t>
            </a:r>
            <a:endParaRPr lang="it-IT" altLang="it-IT" sz="900" dirty="0"/>
          </a:p>
          <a:p>
            <a:pPr>
              <a:spcBef>
                <a:spcPct val="0"/>
              </a:spcBef>
            </a:pPr>
            <a:r>
              <a:rPr lang="it-IT" sz="900" dirty="0"/>
              <a:t>Antibiotici/cortisonici 	        14 giorni</a:t>
            </a:r>
          </a:p>
          <a:p>
            <a:pPr>
              <a:spcBef>
                <a:spcPct val="0"/>
              </a:spcBef>
            </a:pPr>
            <a:r>
              <a:rPr lang="it-IT" altLang="it-IT" sz="900" dirty="0"/>
              <a:t>Rapporti sessuali a rischio                                     4 mesi</a:t>
            </a:r>
          </a:p>
          <a:p>
            <a:pPr>
              <a:spcBef>
                <a:spcPct val="0"/>
              </a:spcBef>
            </a:pPr>
            <a:r>
              <a:rPr lang="it-IT" altLang="it-IT" sz="900" dirty="0"/>
              <a:t>Viaggi                                                               (da valutare)</a:t>
            </a:r>
          </a:p>
          <a:p>
            <a:pPr>
              <a:spcBef>
                <a:spcPct val="0"/>
              </a:spcBef>
            </a:pPr>
            <a:endParaRPr lang="it-IT" sz="900" dirty="0"/>
          </a:p>
          <a:p>
            <a:pPr>
              <a:spcBef>
                <a:spcPct val="0"/>
              </a:spcBef>
            </a:pPr>
            <a:r>
              <a:rPr lang="it-IT" sz="1100" b="1" dirty="0"/>
              <a:t>ESCLUSIONE PERMANENTE</a:t>
            </a:r>
            <a:endParaRPr lang="it-IT" altLang="it-IT" sz="800" b="1" u="sng" dirty="0"/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Alcolismo cronico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Assunzione di sostante stupefacenti, steroidi o ormoni a scopo di culturismo fisico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Epatite B, C o ad eziologia indeterminata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Infezione da HIV 1-2, da HTLV1-2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Sifilide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Trapianto cornea/dura madre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Pregresse terapie con estratti ipofisari umani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Soggiorno per più di 6 mesi cumulativi nel Regno Unito tra 1980-1996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Trasfusioni ricevute nel Regno Unito dopo il 1980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Neoplasie maligne, eccetto "cancro in situ" della cervice uterina o carcinoma basocellulare con guarigione completa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Diabete insulino dipendente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Ipertensione grave o in trattamento con </a:t>
            </a:r>
          </a:p>
          <a:p>
            <a:pPr marL="171450" indent="-171450" algn="just">
              <a:spcBef>
                <a:spcPct val="0"/>
              </a:spcBef>
            </a:pPr>
            <a:r>
              <a:rPr lang="it-IT" altLang="it-IT" sz="900" dirty="0"/>
              <a:t>	B-bloccanti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Malattie autoimmuni multiorgano ad esclusione della malattia celiaca purché il donatore segua una dieta priva di glutine</a:t>
            </a:r>
          </a:p>
          <a:p>
            <a:pPr marL="171450" indent="-1714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900" dirty="0"/>
              <a:t>Nefropatie croniche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09535" y="2554206"/>
            <a:ext cx="5014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n w="0"/>
                <a:solidFill>
                  <a:schemeClr val="accent5"/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ALCUNI CRITERI DI ESCLUSIONE DEL DONATORE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465826" y="158188"/>
            <a:ext cx="47348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n w="0"/>
                <a:solidFill>
                  <a:schemeClr val="accent5"/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Prima di venire a donare il sangue, </a:t>
            </a:r>
            <a:r>
              <a:rPr lang="it-IT" sz="1600" dirty="0">
                <a:ln w="0"/>
                <a:solidFill>
                  <a:srgbClr val="C00000"/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ricorda di…</a:t>
            </a:r>
            <a:endParaRPr lang="it-IT" sz="1600" dirty="0"/>
          </a:p>
          <a:p>
            <a:pPr marL="171450" indent="-171450" algn="ctr">
              <a:buFont typeface="Wingdings" panose="05000000000000000000" pitchFamily="2" charset="2"/>
              <a:buChar char="§"/>
            </a:pPr>
            <a:endParaRPr lang="it-IT" sz="800" b="1" dirty="0">
              <a:solidFill>
                <a:srgbClr val="C00000"/>
              </a:solidFill>
            </a:endParaRPr>
          </a:p>
          <a:p>
            <a:pPr algn="just">
              <a:spcBef>
                <a:spcPct val="0"/>
              </a:spcBef>
            </a:pPr>
            <a:r>
              <a:rPr lang="it-IT" altLang="it-IT" sz="900" b="1" dirty="0">
                <a:solidFill>
                  <a:srgbClr val="9E0000"/>
                </a:solidFill>
              </a:rPr>
              <a:t>FARE UNA LEGGERA COLAZIONE </a:t>
            </a:r>
            <a:r>
              <a:rPr lang="it-IT" altLang="it-IT" sz="900" dirty="0"/>
              <a:t>con thè - caffè - succo di frutta - biscotti secchi - fette biscottate con marmellata o miele. </a:t>
            </a:r>
            <a:r>
              <a:rPr lang="it-IT" altLang="it-IT" sz="900" b="1" dirty="0"/>
              <a:t>NO LATTE O DERIVATI</a:t>
            </a:r>
          </a:p>
          <a:p>
            <a:pPr algn="just">
              <a:spcBef>
                <a:spcPct val="0"/>
              </a:spcBef>
            </a:pPr>
            <a:endParaRPr lang="it-IT" altLang="it-IT" sz="900" dirty="0"/>
          </a:p>
          <a:p>
            <a:pPr algn="just">
              <a:spcBef>
                <a:spcPct val="0"/>
              </a:spcBef>
            </a:pPr>
            <a:r>
              <a:rPr lang="it-IT" altLang="it-IT" sz="900" dirty="0"/>
              <a:t>Portare con te la </a:t>
            </a:r>
            <a:r>
              <a:rPr lang="it-IT" altLang="it-IT" sz="900" b="1" dirty="0">
                <a:solidFill>
                  <a:srgbClr val="9E0000"/>
                </a:solidFill>
              </a:rPr>
              <a:t>TESSERA SANITARIA </a:t>
            </a:r>
            <a:r>
              <a:rPr lang="it-IT" altLang="it-IT" sz="900" dirty="0"/>
              <a:t>e un </a:t>
            </a:r>
            <a:r>
              <a:rPr lang="it-IT" altLang="it-IT" sz="900" b="1" dirty="0">
                <a:solidFill>
                  <a:srgbClr val="9E0000"/>
                </a:solidFill>
              </a:rPr>
              <a:t>DOCUMENTO DI IDENTITÀ VALIDO</a:t>
            </a:r>
            <a:r>
              <a:rPr lang="it-IT" altLang="it-IT" sz="900" dirty="0"/>
              <a:t> (carta identità, patente o passaporto)</a:t>
            </a:r>
          </a:p>
          <a:p>
            <a:pPr algn="just">
              <a:spcBef>
                <a:spcPct val="0"/>
              </a:spcBef>
            </a:pPr>
            <a:endParaRPr lang="it-IT" altLang="it-IT" sz="900" dirty="0"/>
          </a:p>
        </p:txBody>
      </p:sp>
      <p:cxnSp>
        <p:nvCxnSpPr>
          <p:cNvPr id="11" name="Connettore 1 10"/>
          <p:cNvCxnSpPr/>
          <p:nvPr/>
        </p:nvCxnSpPr>
        <p:spPr>
          <a:xfrm flipV="1">
            <a:off x="261420" y="1272591"/>
            <a:ext cx="4939230" cy="203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2652393" y="2855853"/>
            <a:ext cx="414" cy="455509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ccia a destra 14"/>
          <p:cNvSpPr/>
          <p:nvPr/>
        </p:nvSpPr>
        <p:spPr>
          <a:xfrm>
            <a:off x="210547" y="992039"/>
            <a:ext cx="227827" cy="129350"/>
          </a:xfrm>
          <a:prstGeom prst="rightArrow">
            <a:avLst/>
          </a:prstGeom>
          <a:solidFill>
            <a:srgbClr val="9E0000"/>
          </a:solidFill>
          <a:ln>
            <a:solidFill>
              <a:srgbClr val="9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E0000"/>
              </a:solidFill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210546" y="597934"/>
            <a:ext cx="227827" cy="129350"/>
          </a:xfrm>
          <a:prstGeom prst="rightArrow">
            <a:avLst/>
          </a:prstGeom>
          <a:solidFill>
            <a:srgbClr val="9E0000"/>
          </a:solidFill>
          <a:ln>
            <a:solidFill>
              <a:srgbClr val="9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159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78000" y="224016"/>
            <a:ext cx="3455733" cy="21698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"/>
            <a:r>
              <a:rPr lang="it-IT" altLang="it-IT" sz="900" dirty="0"/>
              <a:t>L’Ad Spem nasce nel 1978 con lo scopo sociale di reperire donatori di sangue a favore dell’allora Centro Trasfusionale Universitario del Policlinico Umberto I di Roma, collaborando con la Cattedra di Ematologia del prof. Franco Mandelli per la cura di leucemie ed altri tumori del sangue. </a:t>
            </a:r>
          </a:p>
          <a:p>
            <a:pPr algn="just"/>
            <a:r>
              <a:rPr lang="it-IT" altLang="it-IT" sz="900" dirty="0"/>
              <a:t>Nel 2008 ottiene la certificazione di qualità ISO 9001.</a:t>
            </a:r>
          </a:p>
          <a:p>
            <a:pPr algn="just"/>
            <a:r>
              <a:rPr lang="it-IT" altLang="it-IT" sz="900" dirty="0"/>
              <a:t>Nel 2010 riceve la Medaglia dal Presidente della Repubblica. </a:t>
            </a:r>
          </a:p>
          <a:p>
            <a:pPr algn="just"/>
            <a:r>
              <a:rPr lang="it-IT" altLang="it-IT" sz="900" b="1" dirty="0"/>
              <a:t>Nel tempo si organizza come strumento attivo di incentivazione alla donazione, realizzata attraverso una crescita culturale di strati sempre più ampi della popolazione (Scuole, Enti pubblici e privati, Ministeri), al fine di poter raggiungere l’autosufficienza nella Regione Lazio. </a:t>
            </a:r>
          </a:p>
          <a:p>
            <a:pPr algn="just"/>
            <a:r>
              <a:rPr lang="it-IT" altLang="it-IT" sz="900" dirty="0"/>
              <a:t>Ad oggi,  grazie all’impegno dei suoi volontari e collaboratori, </a:t>
            </a:r>
          </a:p>
          <a:p>
            <a:pPr algn="just"/>
            <a:r>
              <a:rPr lang="it-IT" altLang="it-IT" sz="900" dirty="0"/>
              <a:t>l’Ad Spem conta oltre 30.000  donatori  associati.</a:t>
            </a:r>
          </a:p>
          <a:p>
            <a:pPr algn="just"/>
            <a:endParaRPr lang="it-IT" altLang="it-IT" sz="9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43710" y="14232531"/>
            <a:ext cx="99087" cy="1463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/>
              <a:t>STRUTTURE  TRASFUSIONALE</a:t>
            </a:r>
          </a:p>
          <a:p>
            <a:r>
              <a:rPr lang="it-IT" sz="900" dirty="0"/>
              <a:t>Policlinico Umberto I - Viale del Policlinico, 155 – 00161 Roma </a:t>
            </a:r>
          </a:p>
          <a:p>
            <a:r>
              <a:rPr lang="it-IT" sz="900" dirty="0"/>
              <a:t>Tel. 0649976414/15 Fax 0649976416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4981" y="5854239"/>
            <a:ext cx="5262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b="1" dirty="0"/>
              <a:t>Policlinico Umberto I </a:t>
            </a:r>
            <a:r>
              <a:rPr lang="it-IT" sz="900" dirty="0"/>
              <a:t>– V.le del  Policlinico, 155 – 00161 Roma tel. 0649976427-28</a:t>
            </a:r>
          </a:p>
          <a:p>
            <a:r>
              <a:rPr lang="it-IT" sz="900" dirty="0"/>
              <a:t>       Mail: </a:t>
            </a:r>
            <a:r>
              <a:rPr lang="it-IT" sz="900" dirty="0">
                <a:solidFill>
                  <a:srgbClr val="9E0000"/>
                </a:solidFill>
              </a:rPr>
              <a:t>adspem@policlinicoumberto1.it</a:t>
            </a:r>
            <a:r>
              <a:rPr lang="it-IT" sz="900" dirty="0"/>
              <a:t>	</a:t>
            </a:r>
            <a:endParaRPr lang="it-IT" sz="9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b="1" dirty="0"/>
              <a:t>San Camillo - Padiglione Antonini </a:t>
            </a:r>
            <a:r>
              <a:rPr lang="it-IT" sz="900" dirty="0"/>
              <a:t>– C.ne Gianicolense, 87 – 00152 Roma tel. 0658705497-98-99  </a:t>
            </a:r>
          </a:p>
          <a:p>
            <a:r>
              <a:rPr lang="it-IT" sz="900" dirty="0"/>
              <a:t>       fax 0658705514 - Mail: </a:t>
            </a:r>
            <a:r>
              <a:rPr lang="it-IT" sz="900" dirty="0">
                <a:solidFill>
                  <a:srgbClr val="9E0000"/>
                </a:solidFill>
              </a:rPr>
              <a:t>adspem@scamilloforlanini.rm.it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b="1" dirty="0"/>
              <a:t>Campus Biomedico </a:t>
            </a:r>
            <a:r>
              <a:rPr lang="it-IT" sz="900" dirty="0"/>
              <a:t>– Via Alvaro del Portillo, 200 – 00128 Roma tel. 06225411050 fax 06225411029  </a:t>
            </a:r>
          </a:p>
          <a:p>
            <a:r>
              <a:rPr lang="it-IT" sz="900" dirty="0"/>
              <a:t>       Mail:</a:t>
            </a:r>
            <a:r>
              <a:rPr lang="it-IT" sz="900" dirty="0">
                <a:solidFill>
                  <a:srgbClr val="9E0000"/>
                </a:solidFill>
              </a:rPr>
              <a:t> adspem@unicampus.it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900" b="1" dirty="0"/>
              <a:t>Ospedale Sant’Andrea </a:t>
            </a:r>
            <a:r>
              <a:rPr lang="it-IT" sz="900" dirty="0"/>
              <a:t>– Via di Grottarossa, 1035 – 00189 Roma tel. 0633775138 </a:t>
            </a:r>
            <a:br>
              <a:rPr lang="it-IT" sz="900" dirty="0"/>
            </a:br>
            <a:r>
              <a:rPr lang="it-IT" sz="900" dirty="0"/>
              <a:t>Mail: </a:t>
            </a:r>
            <a:r>
              <a:rPr lang="it-IT" sz="900" dirty="0">
                <a:solidFill>
                  <a:srgbClr val="9E0000"/>
                </a:solidFill>
              </a:rPr>
              <a:t>adspem@policlinicoumberto1.it</a:t>
            </a:r>
            <a:endParaRPr lang="it-IT" sz="9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24978" y="12369284"/>
            <a:ext cx="8402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/>
              <a:t>Policlinico Umberto I – V.le del  Policlinico, 155 – 00161 Roma tel. 0649976414-15  fax 0649976416</a:t>
            </a:r>
          </a:p>
          <a:p>
            <a:endParaRPr lang="it-IT" sz="900" dirty="0"/>
          </a:p>
        </p:txBody>
      </p:sp>
      <p:cxnSp>
        <p:nvCxnSpPr>
          <p:cNvPr id="14" name="Connettore 1 13"/>
          <p:cNvCxnSpPr/>
          <p:nvPr/>
        </p:nvCxnSpPr>
        <p:spPr>
          <a:xfrm flipV="1">
            <a:off x="314424" y="3176053"/>
            <a:ext cx="4823509" cy="1095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flipV="1">
            <a:off x="314424" y="5567200"/>
            <a:ext cx="4715525" cy="310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1618329" y="5152105"/>
            <a:ext cx="2230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300" dirty="0">
                <a:ln>
                  <a:solidFill>
                    <a:srgbClr val="C00000"/>
                  </a:solidFill>
                </a:ln>
                <a:solidFill>
                  <a:srgbClr val="9E0000"/>
                </a:solidFill>
                <a:latin typeface="Berlin Sans FB" panose="020E0602020502020306" pitchFamily="34" charset="0"/>
              </a:rPr>
              <a:t>www.adspem.org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17728" y="3738265"/>
            <a:ext cx="45089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ln w="0"/>
                <a:solidFill>
                  <a:schemeClr val="accent5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VIENI A DONARE IL SANGUE</a:t>
            </a:r>
          </a:p>
          <a:p>
            <a:pPr algn="ctr"/>
            <a:r>
              <a:rPr lang="it-IT" sz="2000" dirty="0">
                <a:ln w="0"/>
                <a:solidFill>
                  <a:schemeClr val="accent5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E’ IMPORTANTE PER TE </a:t>
            </a:r>
          </a:p>
          <a:p>
            <a:pPr algn="ctr"/>
            <a:r>
              <a:rPr lang="it-IT" sz="2000" dirty="0">
                <a:ln w="0"/>
                <a:solidFill>
                  <a:schemeClr val="accent5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E PER GLI ALTRI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166286" y="5572220"/>
            <a:ext cx="5067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spc="300" dirty="0">
                <a:ln>
                  <a:solidFill>
                    <a:srgbClr val="C00000"/>
                  </a:solidFill>
                </a:ln>
                <a:solidFill>
                  <a:srgbClr val="002060"/>
                </a:solidFill>
                <a:latin typeface="Berlin Sans FB" panose="020E0602020502020306" pitchFamily="34" charset="0"/>
              </a:rPr>
              <a:t>CI TROVI PRESSO LE STRUTTURE TRASFUSIONALI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70484" y="6975073"/>
            <a:ext cx="531138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ln w="0"/>
                <a:solidFill>
                  <a:schemeClr val="accent5"/>
                </a:solidFill>
                <a:effectLst>
                  <a:reflection blurRad="6350" stA="53000" endA="300" endPos="35500" dir="5400000" sy="-90000" algn="bl" rotWithShape="0"/>
                </a:effectLst>
                <a:latin typeface="Berlin Sans FB Demi" panose="020E0802020502020306" pitchFamily="34" charset="0"/>
              </a:rPr>
              <a:t>Dona il tuo 5x1000 all’Ad Spem </a:t>
            </a:r>
          </a:p>
          <a:p>
            <a:pPr algn="ctr"/>
            <a:r>
              <a:rPr lang="it-IT" sz="1200" spc="300" dirty="0">
                <a:ln>
                  <a:solidFill>
                    <a:srgbClr val="C00000"/>
                  </a:solidFill>
                </a:ln>
                <a:solidFill>
                  <a:srgbClr val="002060"/>
                </a:solidFill>
                <a:latin typeface="Berlin Sans FB" panose="020E0602020502020306" pitchFamily="34" charset="0"/>
              </a:rPr>
              <a:t>CF: 96084770583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68" y="224015"/>
            <a:ext cx="1656033" cy="1982479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37" y="2468123"/>
            <a:ext cx="1834287" cy="563732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514" y="2312422"/>
            <a:ext cx="627580" cy="792190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784" y="2236197"/>
            <a:ext cx="1850149" cy="857464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860" y="3273907"/>
            <a:ext cx="302304" cy="305529"/>
          </a:xfrm>
          <a:prstGeom prst="rect">
            <a:avLst/>
          </a:prstGeom>
        </p:spPr>
      </p:pic>
      <p:pic>
        <p:nvPicPr>
          <p:cNvPr id="24" name="Immagin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553" y="3348978"/>
            <a:ext cx="2164222" cy="191812"/>
          </a:xfrm>
          <a:prstGeom prst="rect">
            <a:avLst/>
          </a:prstGeom>
        </p:spPr>
      </p:pic>
      <p:pic>
        <p:nvPicPr>
          <p:cNvPr id="25" name="Immagine 2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24" y="3255727"/>
            <a:ext cx="314620" cy="304578"/>
          </a:xfrm>
          <a:prstGeom prst="rect">
            <a:avLst/>
          </a:prstGeom>
        </p:spPr>
      </p:pic>
      <p:pic>
        <p:nvPicPr>
          <p:cNvPr id="26" name="Immagine 2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60" y="3298208"/>
            <a:ext cx="1690454" cy="278083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1629769" y="4861081"/>
            <a:ext cx="2207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300" dirty="0">
                <a:ln>
                  <a:solidFill>
                    <a:srgbClr val="C00000"/>
                  </a:solidFill>
                </a:ln>
                <a:solidFill>
                  <a:srgbClr val="9E0000"/>
                </a:solidFill>
                <a:latin typeface="Berlin Sans FB" panose="020E0602020502020306" pitchFamily="34" charset="0"/>
              </a:rPr>
              <a:t>info@adspem.org</a:t>
            </a:r>
          </a:p>
        </p:txBody>
      </p:sp>
    </p:spTree>
    <p:extLst>
      <p:ext uri="{BB962C8B-B14F-4D97-AF65-F5344CB8AC3E}">
        <p14:creationId xmlns:p14="http://schemas.microsoft.com/office/powerpoint/2010/main" val="4172736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1288</Words>
  <Application>Microsoft Office PowerPoint</Application>
  <PresentationFormat>Personalizzato</PresentationFormat>
  <Paragraphs>127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Arial</vt:lpstr>
      <vt:lpstr>Berlin Sans FB</vt:lpstr>
      <vt:lpstr>Berlin Sans FB Demi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Daniela Palmucci</dc:creator>
  <cp:lastModifiedBy>LUIGI MARCHESE</cp:lastModifiedBy>
  <cp:revision>89</cp:revision>
  <cp:lastPrinted>2017-02-15T12:00:18Z</cp:lastPrinted>
  <dcterms:created xsi:type="dcterms:W3CDTF">2016-09-20T09:58:52Z</dcterms:created>
  <dcterms:modified xsi:type="dcterms:W3CDTF">2023-11-07T07:50:55Z</dcterms:modified>
</cp:coreProperties>
</file>