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KpWWHxXpVuECsquUBp7GUgiu0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5A931-CA33-4639-BB7F-A659BCFF7F7B}">
  <a:tblStyle styleId="{AC05A931-CA33-4639-BB7F-A659BCFF7F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6" autoAdjust="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51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385828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0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1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1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6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AC867">
                  <a:alpha val="6666"/>
                </a:srgbClr>
              </a:gs>
              <a:gs pos="36000">
                <a:srgbClr val="FAC867">
                  <a:alpha val="5882"/>
                </a:srgbClr>
              </a:gs>
              <a:gs pos="69000">
                <a:srgbClr val="FAC867">
                  <a:alpha val="0"/>
                </a:srgbClr>
              </a:gs>
              <a:gs pos="100000">
                <a:srgbClr val="FAC8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6"/>
          <p:cNvPicPr preferRelativeResize="0"/>
          <p:nvPr/>
        </p:nvPicPr>
        <p:blipFill rotWithShape="1">
          <a:blip r:embed="rId22">
            <a:alphaModFix/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6"/>
          <p:cNvPicPr preferRelativeResize="0"/>
          <p:nvPr/>
        </p:nvPicPr>
        <p:blipFill rotWithShape="1">
          <a:blip r:embed="rId23">
            <a:alphaModFix/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154955" y="1782147"/>
            <a:ext cx="8825658" cy="199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br>
              <a:rPr lang="it-IT" b="1" dirty="0"/>
            </a:b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PCTO   2022-2023</a:t>
            </a:r>
            <a:br>
              <a:rPr lang="it-IT" dirty="0"/>
            </a:br>
            <a:r>
              <a:rPr lang="it-IT" sz="2800" b="1" dirty="0">
                <a:solidFill>
                  <a:srgbClr val="8AD0D6"/>
                </a:solidFill>
                <a:latin typeface="Calibri" panose="020F0502020204030204" pitchFamily="34" charset="0"/>
                <a:cs typeface="Calibri" panose="020F0502020204030204" pitchFamily="34" charset="0"/>
                <a:sym typeface="Century Gothic"/>
              </a:rPr>
              <a:t>RIPARTIZIONE DEL MONTE ORE PER CLASSI    </a:t>
            </a:r>
            <a:br>
              <a:rPr lang="it-IT" sz="2800" b="1" dirty="0">
                <a:solidFill>
                  <a:srgbClr val="8AD0D6"/>
                </a:solidFill>
                <a:latin typeface="Calibri" panose="020F0502020204030204" pitchFamily="34" charset="0"/>
                <a:cs typeface="Calibri" panose="020F0502020204030204" pitchFamily="34" charset="0"/>
                <a:sym typeface="Century Gothic"/>
              </a:rPr>
            </a:br>
            <a:r>
              <a:rPr lang="it-IT" sz="2800" b="1" dirty="0">
                <a:solidFill>
                  <a:srgbClr val="8AD0D6"/>
                </a:solidFill>
                <a:latin typeface="Calibri" panose="020F0502020204030204" pitchFamily="34" charset="0"/>
                <a:cs typeface="Calibri" panose="020F0502020204030204" pitchFamily="34" charset="0"/>
                <a:sym typeface="Century Gothic"/>
              </a:rPr>
              <a:t>(VALIDA A MENO DI MODIFICHE DI LEGGE)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620786" y="1120676"/>
            <a:ext cx="9792178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3 h Presentazione del Progetto annuale di P.C.T.O. “Il diritto alla cultura, la cultura del diritto”: i percorsi formativi e gli Enti ospitanti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lt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12 h Formazione su salute e sicurezza negli ambienti di lavoro (4 h on line sul portale del MIUR; 8 h formazione interna sui rischi specifici, di cui 4 h a cura del Responsabile della sicurezza e 4 h a cura del Consiglio di Classe: docenti di Fisica, Storia e Filosofia, Scienze naturali, Scienze motorie)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8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entury Gothic"/>
              </a:rPr>
              <a:t>30 h Tirocinio formativo curricolare presso l’Ente ospitante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620786" y="383228"/>
            <a:ext cx="25089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EBEBEB"/>
              </a:buClr>
              <a:buSzPts val="2000"/>
            </a:pPr>
            <a:r>
              <a:rPr lang="it-IT" sz="2000" b="1" u="sng" dirty="0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  <a:sym typeface="Century Gothic"/>
              </a:rPr>
              <a:t>CLASSI PRIME: 45 h</a:t>
            </a:r>
            <a:r>
              <a:rPr lang="it-IT" sz="2000" b="1" u="sng" dirty="0">
                <a:solidFill>
                  <a:srgbClr val="EBEBEB"/>
                </a:solidFill>
                <a:latin typeface="Century Gothic"/>
                <a:sym typeface="Century Gothic"/>
              </a:rPr>
              <a:t> </a:t>
            </a:r>
            <a:endParaRPr sz="2000" b="1" u="sng" dirty="0">
              <a:solidFill>
                <a:srgbClr val="EBEBEB"/>
              </a:solidFill>
              <a:latin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508089" y="456205"/>
            <a:ext cx="2334685" cy="5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Font typeface="Century Gothic"/>
              <a:buNone/>
            </a:pPr>
            <a:r>
              <a:rPr lang="it-IT" sz="2000" b="1" u="sng" dirty="0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  <a:sym typeface="Century Gothic"/>
              </a:rPr>
              <a:t>CLASSI SECONDE: 40</a:t>
            </a:r>
            <a:r>
              <a:rPr lang="it-IT" sz="2000" b="1" u="sng" dirty="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/>
          </a:p>
        </p:txBody>
      </p:sp>
      <p:sp>
        <p:nvSpPr>
          <p:cNvPr id="161" name="Google Shape;161;p3"/>
          <p:cNvSpPr txBox="1"/>
          <p:nvPr/>
        </p:nvSpPr>
        <p:spPr>
          <a:xfrm>
            <a:off x="508090" y="1275127"/>
            <a:ext cx="9932866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FFFFFF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10 h “Giornate speciali” (incontri con le professioni, dibattiti, conferenze e seminari a carattere orientante e/o tematicamente correlati al Tirocinio Formativo Curricolare, Salone dello Studente, Open Day, Giornate universitarie etc. debitamente documentati con attestato di partecipazione indicante il numero di ore), compresa rielaborazione dei materiali</a:t>
            </a:r>
            <a:endParaRPr sz="2800" dirty="0">
              <a:solidFill>
                <a:schemeClr val="lt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127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127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FFFFFF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30 h Tirocinio Formativo Curricolare presso l’Ente ospitante</a:t>
            </a:r>
            <a:endParaRPr sz="2800" dirty="0">
              <a:solidFill>
                <a:schemeClr val="lt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377506" y="534207"/>
            <a:ext cx="2001715" cy="60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EBEBEB"/>
              </a:buClr>
              <a:buSzPts val="2000"/>
            </a:pPr>
            <a:r>
              <a:rPr lang="it-IT" sz="2000" b="1" u="sng" dirty="0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 TERZE: 15</a:t>
            </a:r>
            <a:r>
              <a:rPr lang="it-IT" sz="2000" b="1" u="sng" dirty="0">
                <a:solidFill>
                  <a:srgbClr val="EBEBEB"/>
                </a:solidFill>
              </a:rPr>
              <a:t> </a:t>
            </a:r>
            <a:endParaRPr sz="2000" b="1" u="sng" dirty="0">
              <a:solidFill>
                <a:srgbClr val="EBEBEB"/>
              </a:solidFill>
            </a:endParaRPr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377506" y="1142193"/>
            <a:ext cx="11248437" cy="412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1156970" lvl="0" indent="0" algn="just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entury Gothic"/>
              </a:rPr>
              <a:t>15 h </a:t>
            </a:r>
            <a:r>
              <a:rPr lang="it-IT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Tirocinio formativo curricolare breve o </a:t>
            </a:r>
            <a:r>
              <a:rPr lang="it-IT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entury Gothic"/>
              </a:rPr>
              <a:t>“</a:t>
            </a:r>
            <a:r>
              <a:rPr lang="it-IT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Giornate speciali”  (incontri con le professioni, dibattiti, conferenze e seminari a carattere orientante e/o tematicamente correlati al Tirocinio Formativo Curricolare, Salone dello Studente, Open Day, Giornate universitarie etc. debitamente documentati con attestato di partecipazione indicante il numero di ore)  compresa la rielaborazione dei materiali</a:t>
            </a:r>
            <a:endParaRPr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ctrTitle"/>
          </p:nvPr>
        </p:nvSpPr>
        <p:spPr>
          <a:xfrm>
            <a:off x="3737861" y="584173"/>
            <a:ext cx="4552302" cy="763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RIEPILOGO ORE</a:t>
            </a:r>
            <a:r>
              <a:rPr lang="it-IT" sz="4000" b="1" dirty="0"/>
              <a:t> </a:t>
            </a:r>
            <a:endParaRPr dirty="0"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graphicFrame>
        <p:nvGraphicFramePr>
          <p:cNvPr id="174" name="Google Shape;174;p5"/>
          <p:cNvGraphicFramePr/>
          <p:nvPr>
            <p:extLst>
              <p:ext uri="{D42A27DB-BD31-4B8C-83A1-F6EECF244321}">
                <p14:modId xmlns:p14="http://schemas.microsoft.com/office/powerpoint/2010/main" val="2841241574"/>
              </p:ext>
            </p:extLst>
          </p:nvPr>
        </p:nvGraphicFramePr>
        <p:xfrm>
          <a:off x="829270" y="1788111"/>
          <a:ext cx="9602355" cy="3933129"/>
        </p:xfrm>
        <a:graphic>
          <a:graphicData uri="http://schemas.openxmlformats.org/drawingml/2006/table">
            <a:tbl>
              <a:tblPr>
                <a:noFill/>
                <a:tableStyleId>{AC05A931-CA33-4639-BB7F-A659BCFF7F7B}</a:tableStyleId>
              </a:tblPr>
              <a:tblGrid>
                <a:gridCol w="246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937">
                <a:tc>
                  <a:txBody>
                    <a:bodyPr/>
                    <a:lstStyle/>
                    <a:p>
                      <a:pPr marL="68135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6675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III anno</a:t>
                      </a:r>
                      <a:endParaRPr lang="it-IT"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2230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IV anno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118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V anno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6679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Totale nei tre anni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2">
                <a:tc>
                  <a:txBody>
                    <a:bodyPr/>
                    <a:lstStyle/>
                    <a:p>
                      <a:pPr marL="0" marR="1625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Presentazione</a:t>
                      </a:r>
                    </a:p>
                    <a:p>
                      <a:pPr marL="0" marR="1625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progetti PCTO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  3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/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  /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 3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50">
                <a:tc>
                  <a:txBody>
                    <a:bodyPr/>
                    <a:lstStyle/>
                    <a:p>
                      <a:pPr marL="0" marR="4737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Corso sicurezza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12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/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 /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9842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12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891">
                <a:tc>
                  <a:txBody>
                    <a:bodyPr/>
                    <a:lstStyle/>
                    <a:p>
                      <a:pPr marL="0" marR="806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Conferenze </a:t>
                      </a:r>
                      <a:r>
                        <a:rPr lang="it-IT" sz="1600" b="1" i="0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(comprese attività orientanti)</a:t>
                      </a: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   e  rielaborazione dei materiali </a:t>
                      </a:r>
                      <a:endParaRPr sz="1600" b="1" u="none" strike="noStrike" cap="non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/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626110" marR="6223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10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880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15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9842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25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50">
                <a:tc>
                  <a:txBody>
                    <a:bodyPr/>
                    <a:lstStyle/>
                    <a:p>
                      <a:pPr marL="494665" marR="4832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Ore PCTO esterne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30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26110" marR="6223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30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880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/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0667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 60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Totale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45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26110" marR="6223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40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880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15</a:t>
                      </a:r>
                      <a:endParaRPr sz="1600" u="none" strike="noStrike" cap="none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0667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/>
                          <a:cs typeface="Calibri" panose="020F0502020204030204" pitchFamily="34" charset="0"/>
                          <a:sym typeface="Century Gothic"/>
                        </a:rPr>
                        <a:t>100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entury Gothic"/>
                        <a:cs typeface="Calibri" panose="020F0502020204030204" pitchFamily="34" charset="0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BFE3F-81ED-4D75-80D0-8C9B79FC7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752" y="1705148"/>
            <a:ext cx="8825658" cy="3447703"/>
          </a:xfrm>
        </p:spPr>
        <p:txBody>
          <a:bodyPr/>
          <a:lstStyle/>
          <a:p>
            <a:pPr algn="just"/>
            <a:br>
              <a:rPr lang="it-IT" sz="4000" dirty="0"/>
            </a:b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La ripartizione delle ore, all’interno della suddivisione delle classi, non è da intendersi in modo prescrittivo, ma orientativo; quindi, sono possibili eventuali adeguamenti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CE3E4DA-3D36-4AA6-ADA1-C143145EF3A5}"/>
              </a:ext>
            </a:extLst>
          </p:cNvPr>
          <p:cNvSpPr/>
          <p:nvPr/>
        </p:nvSpPr>
        <p:spPr>
          <a:xfrm>
            <a:off x="3497344" y="678730"/>
            <a:ext cx="4355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Attenzione</a:t>
            </a:r>
            <a:r>
              <a:rPr lang="it-IT" sz="48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3654017"/>
      </p:ext>
    </p:extLst>
  </p:cSld>
  <p:clrMapOvr>
    <a:masterClrMapping/>
  </p:clrMapOvr>
</p:sld>
</file>

<file path=ppt/theme/theme1.xml><?xml version="1.0" encoding="utf-8"?>
<a:theme xmlns:a="http://schemas.openxmlformats.org/drawingml/2006/main" name="Ione">
  <a:themeElements>
    <a:clrScheme name="Ion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352</Words>
  <Application>Microsoft Office PowerPoint</Application>
  <PresentationFormat>Widescreen</PresentationFormat>
  <Paragraphs>46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Calibri</vt:lpstr>
      <vt:lpstr>Noto Sans Symbols</vt:lpstr>
      <vt:lpstr>Ione</vt:lpstr>
      <vt:lpstr> PCTO   2022-2023 RIPARTIZIONE DEL MONTE ORE PER CLASSI     (VALIDA A MENO DI MODIFICHE DI LEGGE)</vt:lpstr>
      <vt:lpstr>Presentazione standard di PowerPoint</vt:lpstr>
      <vt:lpstr>CLASSI SECONDE: 40 </vt:lpstr>
      <vt:lpstr>CLASSI TERZE: 15 </vt:lpstr>
      <vt:lpstr>RIEPILOGO ORE </vt:lpstr>
      <vt:lpstr> La ripartizione delle ore, all’interno della suddivisione delle classi, non è da intendersi in modo prescrittivo, ma orientativo; quindi, sono possibili eventuali adeguamenti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PCTO     2019-20</dc:title>
  <dc:creator>Stefano Arena</dc:creator>
  <cp:lastModifiedBy>Stefano Arena</cp:lastModifiedBy>
  <cp:revision>13</cp:revision>
  <dcterms:created xsi:type="dcterms:W3CDTF">2019-10-11T16:56:43Z</dcterms:created>
  <dcterms:modified xsi:type="dcterms:W3CDTF">2022-10-14T12:43:56Z</dcterms:modified>
</cp:coreProperties>
</file>