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Caveat" charset="0"/>
      <p:regular r:id="rId9"/>
      <p:bold r:id="rId10"/>
    </p:embeddedFont>
    <p:embeddedFont>
      <p:font typeface="Lobster" charset="0"/>
      <p:regular r:id="rId11"/>
    </p:embeddedFont>
    <p:embeddedFont>
      <p:font typeface="Comfortaa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09306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dff3a47d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1dff3a47d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dff3a47d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dff3a47d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dff3a47d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1dff3a47d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dff3a47de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dff3a47de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dff3a47de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dff3a47de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808250" y="744575"/>
            <a:ext cx="5024100" cy="149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4100" b="1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          </a:t>
            </a:r>
            <a:r>
              <a:rPr lang="it" sz="3900" b="1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PCTO DIGIGREEN</a:t>
            </a:r>
            <a:endParaRPr sz="3900" b="1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100175" y="2235875"/>
            <a:ext cx="735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it" sz="3940" b="1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analizziamo insieme </a:t>
            </a:r>
            <a:endParaRPr sz="3940" b="1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it" sz="3940" b="1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lo </a:t>
            </a:r>
            <a:r>
              <a:rPr lang="it" sz="4040" b="1" u="sng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spreco dell’acqua</a:t>
            </a:r>
            <a:endParaRPr sz="4040" b="1" u="sng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it" sz="3940" b="1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       quotidiano</a:t>
            </a:r>
            <a:endParaRPr sz="3940" b="1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 amt="48000"/>
          </a:blip>
          <a:stretch>
            <a:fillRect/>
          </a:stretch>
        </p:blipFill>
        <p:spPr>
          <a:xfrm>
            <a:off x="5251791" y="2235875"/>
            <a:ext cx="3892209" cy="290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424550" y="3886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820"/>
              <a:t>                            </a:t>
            </a:r>
            <a:r>
              <a:rPr lang="it" sz="3720" b="1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introduzione</a:t>
            </a:r>
            <a:endParaRPr sz="3720" b="1">
              <a:solidFill>
                <a:schemeClr val="lt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68125" y="10866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 dirty="0">
                <a:latin typeface="Comfortaa"/>
                <a:ea typeface="Comfortaa"/>
                <a:cs typeface="Comfortaa"/>
                <a:sym typeface="Comfortaa"/>
              </a:rPr>
              <a:t>- </a:t>
            </a:r>
            <a:r>
              <a:rPr lang="it" b="1" dirty="0" smtClean="0">
                <a:latin typeface="Comfortaa"/>
                <a:ea typeface="Comfortaa"/>
                <a:cs typeface="Comfortaa"/>
                <a:sym typeface="Comfortaa"/>
              </a:rPr>
              <a:t>  </a:t>
            </a: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A</a:t>
            </a: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bbiamo </a:t>
            </a:r>
            <a:r>
              <a:rPr lang="it" b="1" dirty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selezionato </a:t>
            </a:r>
            <a:r>
              <a:rPr lang="it" b="1" u="sng" dirty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8 domande</a:t>
            </a:r>
            <a:r>
              <a:rPr lang="it" b="1" dirty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relative allo </a:t>
            </a: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spreco </a:t>
            </a:r>
            <a:r>
              <a:rPr lang="it" b="1" dirty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d’acqua.</a:t>
            </a:r>
            <a:endParaRPr b="1" dirty="0">
              <a:highlight>
                <a:schemeClr val="lt1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 dirty="0">
                <a:solidFill>
                  <a:srgbClr val="0070C0"/>
                </a:solidFill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-</a:t>
            </a:r>
            <a:r>
              <a:rPr lang="it" b="1" dirty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  </a:t>
            </a: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Le</a:t>
            </a: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b="1" dirty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abbiamo </a:t>
            </a: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 sottoposte a familiari e amici. </a:t>
            </a:r>
          </a:p>
          <a:p>
            <a:pPr marL="285750" lvl="0" indent="-285750" algn="just" rtl="0"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Abbiamo </a:t>
            </a: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constatato che, </a:t>
            </a:r>
            <a:r>
              <a:rPr lang="it" b="1" dirty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per risparmiare acqua e diminuire lo </a:t>
            </a:r>
            <a:r>
              <a:rPr lang="it" b="1" dirty="0" smtClean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spreco, </a:t>
            </a:r>
            <a:r>
              <a:rPr lang="it" b="1" dirty="0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sono necessari ancora molti sforzi da parte di tutti noi. </a:t>
            </a:r>
            <a:endParaRPr lang="it" b="1" dirty="0" smtClean="0">
              <a:highlight>
                <a:schemeClr val="lt1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                                    </a:t>
            </a:r>
            <a:r>
              <a:rPr lang="it" sz="4133" b="1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domande</a:t>
            </a:r>
            <a:endParaRPr sz="4133" b="1">
              <a:solidFill>
                <a:schemeClr val="lt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198875" y="11054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48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30"/>
              <a:buFont typeface="Comfortaa"/>
              <a:buAutoNum type="arabicPeriod"/>
            </a:pPr>
            <a:r>
              <a:rPr lang="it" sz="1829" b="1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in media quanto tempo impieghi per fare una doccia? </a:t>
            </a:r>
            <a:endParaRPr sz="1829" b="1">
              <a:highlight>
                <a:schemeClr val="lt1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448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30"/>
              <a:buFont typeface="Comfortaa"/>
              <a:buAutoNum type="arabicPeriod"/>
            </a:pPr>
            <a:r>
              <a:rPr lang="it" sz="1829" b="1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quando lavi i denti o ti radi lasci il rubinetto aperto?</a:t>
            </a:r>
            <a:endParaRPr sz="1829" b="1">
              <a:highlight>
                <a:schemeClr val="lt1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448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30"/>
              <a:buFont typeface="Comfortaa"/>
              <a:buAutoNum type="arabicPeriod"/>
            </a:pPr>
            <a:r>
              <a:rPr lang="it" sz="1829" b="1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almeno un water nella tua abitazione è dotato di doppio scarico?</a:t>
            </a:r>
            <a:endParaRPr sz="1829" b="1">
              <a:highlight>
                <a:schemeClr val="lt1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448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30"/>
              <a:buFont typeface="Comfortaa"/>
              <a:buAutoNum type="arabicPeriod"/>
            </a:pPr>
            <a:r>
              <a:rPr lang="it" sz="1829" b="1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quando cucini e metti a bollire l’acqua, butti poi l’acqua una volta finito di cucinare?</a:t>
            </a:r>
            <a:endParaRPr sz="1829" b="1">
              <a:highlight>
                <a:schemeClr val="lt1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448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30"/>
              <a:buFont typeface="Comfortaa"/>
              <a:buAutoNum type="arabicPeriod"/>
            </a:pPr>
            <a:r>
              <a:rPr lang="it" sz="1829" b="1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hai mai provato ad innaffiare le tue piante con l’acqua piovana raccolta?</a:t>
            </a:r>
            <a:endParaRPr sz="1829" b="1">
              <a:highlight>
                <a:schemeClr val="lt1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448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30"/>
              <a:buFont typeface="Comfortaa"/>
              <a:buAutoNum type="arabicPeriod"/>
            </a:pPr>
            <a:r>
              <a:rPr lang="it" sz="1829" b="1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la tua lavastoviglie, quando effettui il lavaggio, è sempre completamente carica?</a:t>
            </a:r>
            <a:endParaRPr sz="1829" b="1">
              <a:highlight>
                <a:schemeClr val="lt1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448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30"/>
              <a:buFont typeface="Comfortaa"/>
              <a:buAutoNum type="arabicPeriod"/>
            </a:pPr>
            <a:r>
              <a:rPr lang="it" sz="1829" b="1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ti è mai capitato di vedere il rubinetto o il water perdere anche solo poche goccioline d’acqua? se sì, hai fatto qualcosa al riguardo? </a:t>
            </a:r>
            <a:endParaRPr sz="1829" b="1">
              <a:highlight>
                <a:schemeClr val="lt1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448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30"/>
              <a:buFont typeface="Comfortaa"/>
              <a:buAutoNum type="arabicPeriod"/>
            </a:pPr>
            <a:r>
              <a:rPr lang="it" sz="1829" b="1">
                <a:highlight>
                  <a:schemeClr val="lt1"/>
                </a:highlight>
                <a:latin typeface="Comfortaa"/>
                <a:ea typeface="Comfortaa"/>
                <a:cs typeface="Comfortaa"/>
                <a:sym typeface="Comfortaa"/>
              </a:rPr>
              <a:t>fai più spesso un bagno o una doccia?</a:t>
            </a:r>
            <a:endParaRPr sz="1829" b="1">
              <a:highlight>
                <a:schemeClr val="lt1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endParaRPr sz="1829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endParaRPr sz="153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 flipH="1">
            <a:off x="-545350" y="454425"/>
            <a:ext cx="56400" cy="4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100"/>
              <a:t>i</a:t>
            </a:r>
            <a:endParaRPr sz="100"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1589125" y="836875"/>
            <a:ext cx="5463300" cy="36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1006125" y="329100"/>
            <a:ext cx="6817200" cy="4447800"/>
          </a:xfrm>
          <a:prstGeom prst="flowChartAlternateProcess">
            <a:avLst/>
          </a:prstGeom>
          <a:solidFill>
            <a:srgbClr val="FFF2CC"/>
          </a:solidFill>
          <a:ln w="28575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300" b="1" dirty="0" smtClean="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Dalle risposte ottenute risulta che</a:t>
            </a:r>
            <a:r>
              <a:rPr lang="it" sz="2300" b="1" dirty="0" smtClean="0">
                <a:solidFill>
                  <a:schemeClr val="dk2"/>
                </a:solidFill>
                <a:latin typeface="Caveat"/>
                <a:ea typeface="Caveat"/>
                <a:cs typeface="Caveat"/>
                <a:sym typeface="Caveat"/>
              </a:rPr>
              <a:t>:</a:t>
            </a:r>
            <a:endParaRPr sz="2300" b="1" dirty="0" smtClean="0">
              <a:solidFill>
                <a:schemeClr val="dk2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Comfortaa"/>
              <a:buAutoNum type="arabicPeriod"/>
            </a:pPr>
            <a:r>
              <a:rPr lang="it-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l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a doccia dura in 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media 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sz="1700" b="1" u="sng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20 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minuti;</a:t>
            </a:r>
            <a:endParaRPr sz="1700" b="1" dirty="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Comfortaa"/>
              <a:buAutoNum type="arabicPeriod"/>
            </a:pP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il 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rubinetto 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rimane </a:t>
            </a:r>
            <a:r>
              <a:rPr lang="it" sz="1700" b="1" u="sng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spesso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sz="1700" b="1" u="sng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aperto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mentre ci si lava o rade;</a:t>
            </a:r>
            <a:endParaRPr sz="1700" b="1" dirty="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Comfortaa"/>
              <a:buAutoNum type="arabicPeriod"/>
            </a:pPr>
            <a:r>
              <a:rPr lang="it" sz="1700" b="1" u="sng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quasi tutti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i water 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delle 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abitazioni hanno il doppio 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scarico;</a:t>
            </a:r>
            <a:endParaRPr sz="1700" b="1" dirty="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Comfortaa"/>
              <a:buAutoNum type="arabicPeriod"/>
            </a:pP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a volte l’acqua viene </a:t>
            </a:r>
            <a:r>
              <a:rPr lang="it" sz="1700" b="1" u="sng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buttata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dopo aver cucinato.</a:t>
            </a:r>
            <a:endParaRPr sz="1700" b="1" dirty="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Comfortaa"/>
              <a:buAutoNum type="arabicPeriod"/>
            </a:pPr>
            <a:r>
              <a:rPr lang="it" sz="1700" b="1" u="sng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non tutti 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utilizzano l’acqua piovana raccolta.</a:t>
            </a:r>
            <a:endParaRPr sz="1700" b="1" dirty="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Comfortaa"/>
              <a:buAutoNum type="arabicPeriod"/>
            </a:pP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praticamente </a:t>
            </a:r>
            <a:r>
              <a:rPr lang="it" sz="1700" b="1" u="sng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sempre 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il lavaggio nella lavastoviglie avviene quando quest’ultima è 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carica;</a:t>
            </a:r>
            <a:endParaRPr sz="1700" b="1" dirty="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Comfortaa"/>
              <a:buAutoNum type="arabicPeriod"/>
            </a:pP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le 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perdite </a:t>
            </a:r>
            <a:r>
              <a:rPr lang="it" sz="1700" b="1" u="sng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non sono state </a:t>
            </a:r>
            <a:r>
              <a:rPr lang="it" sz="1700" b="1" u="sng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ignorate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: è stato prontamente chiamato un idraulico;</a:t>
            </a:r>
            <a:endParaRPr sz="1700" b="1" dirty="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Comfortaa"/>
              <a:buAutoNum type="arabicPeriod"/>
            </a:pP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tutti hanno sia 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la</a:t>
            </a:r>
            <a:r>
              <a:rPr lang="it" sz="1700" b="1" dirty="0" smtClean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doccia che la vasca da bagno, ma </a:t>
            </a:r>
            <a:r>
              <a:rPr lang="it" sz="1700" b="1" u="sng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preferiscono sempre</a:t>
            </a:r>
            <a:r>
              <a:rPr lang="it" sz="1700" b="1" dirty="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fare una doccia.</a:t>
            </a:r>
            <a:endParaRPr sz="1700" b="1" dirty="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lin ang="5400012" scaled="0"/>
        </a:gra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82650"/>
            <a:ext cx="4916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920" b="1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in seguito alle nostre risposte…                               </a:t>
            </a:r>
            <a:endParaRPr sz="3820" b="1">
              <a:solidFill>
                <a:schemeClr val="lt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557575" y="12224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1.ogni minu</a:t>
            </a:r>
            <a:endParaRPr/>
          </a:p>
        </p:txBody>
      </p:sp>
      <p:sp>
        <p:nvSpPr>
          <p:cNvPr id="82" name="Google Shape;82;p17"/>
          <p:cNvSpPr/>
          <p:nvPr/>
        </p:nvSpPr>
        <p:spPr>
          <a:xfrm>
            <a:off x="122250" y="1017725"/>
            <a:ext cx="2773800" cy="19464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1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. Ogni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minuto che passi in una doccia multi-getto 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consumi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circa </a:t>
            </a:r>
            <a:r>
              <a:rPr lang="it" sz="1000" b="1" dirty="0">
                <a:highlight>
                  <a:srgbClr val="EA9999"/>
                </a:highlight>
                <a:latin typeface="Comfortaa"/>
                <a:ea typeface="Comfortaa"/>
                <a:cs typeface="Comfortaa"/>
                <a:sym typeface="Comfortaa"/>
              </a:rPr>
              <a:t>17 litri d’acqua.</a:t>
            </a:r>
            <a:endParaRPr sz="1000" b="1" dirty="0">
              <a:highlight>
                <a:srgbClr val="EA9999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P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assare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ad un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soffione più dolce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 ti permetterà di lavarti con cura utilizzando un quantitativo di acqua nettamente inferiore.</a:t>
            </a:r>
            <a:endParaRPr sz="10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7"/>
          <p:cNvSpPr/>
          <p:nvPr/>
        </p:nvSpPr>
        <p:spPr>
          <a:xfrm>
            <a:off x="3234675" y="962375"/>
            <a:ext cx="3601500" cy="20571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2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. Non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lasciare che il tuo consumo d’acqua diventi esagerato.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R</a:t>
            </a:r>
            <a:r>
              <a:rPr lang="it" sz="1000" b="1" dirty="0" smtClean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isparmia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6 litri d’acqua al min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. semplicemente chiudendo il rubinetto quando ti lavi i denti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. Puoi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usare anche un </a:t>
            </a:r>
            <a:r>
              <a:rPr lang="it" sz="1000" b="1" dirty="0" smtClean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riduttore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di </a:t>
            </a:r>
            <a:r>
              <a:rPr lang="it" sz="1000" b="1" dirty="0" smtClean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flusso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interrompendo così il dannoso scorrere di circa </a:t>
            </a:r>
            <a:r>
              <a:rPr lang="it" sz="1000" b="1" dirty="0">
                <a:highlight>
                  <a:srgbClr val="EA9999"/>
                </a:highlight>
                <a:latin typeface="Comfortaa"/>
                <a:ea typeface="Comfortaa"/>
                <a:cs typeface="Comfortaa"/>
                <a:sym typeface="Comfortaa"/>
              </a:rPr>
              <a:t>60 litri d’acqua settimanali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.</a:t>
            </a:r>
            <a:endParaRPr sz="10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7"/>
          <p:cNvSpPr/>
          <p:nvPr/>
        </p:nvSpPr>
        <p:spPr>
          <a:xfrm>
            <a:off x="1523300" y="3046600"/>
            <a:ext cx="3140400" cy="19560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3.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O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gnuno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tende a scaricare lo sciacquone circa 7 volte al giorno, consumando annualmente circa </a:t>
            </a:r>
            <a:r>
              <a:rPr lang="it" sz="1000" b="1" dirty="0">
                <a:highlight>
                  <a:srgbClr val="EA9999"/>
                </a:highlight>
                <a:latin typeface="Comfortaa"/>
                <a:ea typeface="Comfortaa"/>
                <a:cs typeface="Comfortaa"/>
                <a:sym typeface="Comfortaa"/>
              </a:rPr>
              <a:t>25 mila litri d’acqua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. 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 I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moderni sistemi a doppio scarico aiutano col risparmio, usando dai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4 ai 6 litri d’acqua contro i</a:t>
            </a:r>
            <a:r>
              <a:rPr lang="it" sz="1000" b="1" dirty="0">
                <a:highlight>
                  <a:srgbClr val="EA9999"/>
                </a:highlight>
                <a:latin typeface="Comfortaa"/>
                <a:ea typeface="Comfortaa"/>
                <a:cs typeface="Comfortaa"/>
                <a:sym typeface="Comfortaa"/>
              </a:rPr>
              <a:t> 10 litri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d’acqua dei water mono-scarico.</a:t>
            </a:r>
            <a:endParaRPr sz="10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7"/>
          <p:cNvSpPr/>
          <p:nvPr/>
        </p:nvSpPr>
        <p:spPr>
          <a:xfrm>
            <a:off x="5641875" y="2745675"/>
            <a:ext cx="3140400" cy="2057100"/>
          </a:xfrm>
          <a:prstGeom prst="ellipse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4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.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S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e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fai bollire 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l’acqua, poi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prova ad usare quella avanzata 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per il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brodo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,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oppure lascia che si raffreddi e utilizzala per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innaffiare le piante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. 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 L’ideale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è cucinare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a vapore il cibo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, sia per ridurre il consumo 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d’acqua, sia per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conservare nutrienti naturali.</a:t>
            </a:r>
            <a:endParaRPr sz="10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7005325" y="611200"/>
            <a:ext cx="9780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5800" b="1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1.</a:t>
            </a:r>
            <a:endParaRPr sz="6100" b="1">
              <a:solidFill>
                <a:schemeClr val="lt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lin ang="5400012" scaled="0"/>
        </a:gra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224175" y="2453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4438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       </a:t>
            </a:r>
            <a:r>
              <a:rPr lang="it" sz="8105" b="1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2.</a:t>
            </a:r>
            <a:r>
              <a:rPr lang="it" sz="650">
                <a:solidFill>
                  <a:schemeClr val="dk2"/>
                </a:solidFill>
              </a:rPr>
              <a:t>.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275"/>
              <a:buNone/>
            </a:pPr>
            <a:endParaRPr sz="650"/>
          </a:p>
        </p:txBody>
      </p:sp>
      <p:sp>
        <p:nvSpPr>
          <p:cNvPr id="93" name="Google Shape;93;p18"/>
          <p:cNvSpPr/>
          <p:nvPr/>
        </p:nvSpPr>
        <p:spPr>
          <a:xfrm>
            <a:off x="5876950" y="1062550"/>
            <a:ext cx="2802000" cy="18900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5. </a:t>
            </a:r>
            <a:r>
              <a:rPr lang="it-IT" sz="1000" b="1" dirty="0" smtClean="0">
                <a:latin typeface="Comfortaa"/>
                <a:ea typeface="Comfortaa"/>
                <a:cs typeface="Comfortaa"/>
                <a:sym typeface="Comfortaa"/>
              </a:rPr>
              <a:t>L’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 installazione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di botti d’acqua per l’acqua piovana consente di risparmiare fino a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5000 litri d’acqua all’anno.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anche per le piante stesse, è sconsigliato utilizzare l’</a:t>
            </a:r>
            <a:r>
              <a:rPr lang="it" sz="1000" b="1" dirty="0">
                <a:highlight>
                  <a:srgbClr val="EA9999"/>
                </a:highlight>
                <a:latin typeface="Comfortaa"/>
                <a:ea typeface="Comfortaa"/>
                <a:cs typeface="Comfortaa"/>
                <a:sym typeface="Comfortaa"/>
              </a:rPr>
              <a:t>acqua trattata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 del rubinetto.</a:t>
            </a:r>
            <a:endParaRPr sz="10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4" name="Google Shape;94;p18"/>
          <p:cNvSpPr/>
          <p:nvPr/>
        </p:nvSpPr>
        <p:spPr>
          <a:xfrm>
            <a:off x="2228550" y="573650"/>
            <a:ext cx="3121800" cy="22755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6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.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S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e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riempi completamente la lavastoviglie ogni volta che la utilizzi, 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sprechi meno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acqua di quanto faresti col lavaggio a mano; sia per lavatrice che per lavastoviglie, vale la regola di effettuare un 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lavaggio carico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piuttosto che </a:t>
            </a:r>
            <a:r>
              <a:rPr lang="it" sz="1000" b="1" dirty="0">
                <a:solidFill>
                  <a:schemeClr val="dk1"/>
                </a:solidFill>
                <a:highlight>
                  <a:srgbClr val="EA9999"/>
                </a:highlight>
                <a:latin typeface="Comfortaa"/>
                <a:ea typeface="Comfortaa"/>
                <a:cs typeface="Comfortaa"/>
                <a:sym typeface="Comfortaa"/>
              </a:rPr>
              <a:t>due semi-carichi.</a:t>
            </a:r>
            <a:endParaRPr sz="1000" b="1" dirty="0">
              <a:solidFill>
                <a:schemeClr val="dk1"/>
              </a:solidFill>
              <a:highlight>
                <a:srgbClr val="EA9999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5" name="Google Shape;95;p18"/>
          <p:cNvSpPr/>
          <p:nvPr/>
        </p:nvSpPr>
        <p:spPr>
          <a:xfrm>
            <a:off x="4475850" y="2849150"/>
            <a:ext cx="3121800" cy="2162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7. Riparando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il water che perde, potrai evitare il lento ma costante fluire dell’acqua e risparmiare circa </a:t>
            </a:r>
            <a:r>
              <a:rPr lang="it" sz="1000" b="1" dirty="0">
                <a:highlight>
                  <a:srgbClr val="EA9999"/>
                </a:highlight>
                <a:latin typeface="Comfortaa"/>
                <a:ea typeface="Comfortaa"/>
                <a:cs typeface="Comfortaa"/>
                <a:sym typeface="Comfortaa"/>
              </a:rPr>
              <a:t>52000 litri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d’acqua in un anno. 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Riparare un rubinetto che perde, invece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,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sz="1000" b="1" dirty="0" smtClean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permetterà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di risparmiare in un anno circa </a:t>
            </a:r>
            <a:r>
              <a:rPr lang="it" sz="1000" b="1" dirty="0">
                <a:highlight>
                  <a:srgbClr val="EA9999"/>
                </a:highlight>
                <a:latin typeface="Comfortaa"/>
                <a:ea typeface="Comfortaa"/>
                <a:cs typeface="Comfortaa"/>
                <a:sym typeface="Comfortaa"/>
              </a:rPr>
              <a:t>21000 litri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d’acqua.</a:t>
            </a:r>
            <a:endParaRPr sz="10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6" name="Google Shape;96;p18"/>
          <p:cNvSpPr/>
          <p:nvPr/>
        </p:nvSpPr>
        <p:spPr>
          <a:xfrm>
            <a:off x="460750" y="2849150"/>
            <a:ext cx="2858700" cy="20688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8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.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P</a:t>
            </a:r>
            <a:r>
              <a:rPr lang="it" sz="1000" b="1" dirty="0" smtClean="0">
                <a:latin typeface="Comfortaa"/>
                <a:ea typeface="Comfortaa"/>
                <a:cs typeface="Comfortaa"/>
                <a:sym typeface="Comfortaa"/>
              </a:rPr>
              <a:t>er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una doccia sono necessari circa</a:t>
            </a:r>
            <a:r>
              <a:rPr lang="it" sz="1000" b="1" dirty="0">
                <a:highlight>
                  <a:srgbClr val="B6D7A8"/>
                </a:highlight>
                <a:latin typeface="Comfortaa"/>
                <a:ea typeface="Comfortaa"/>
                <a:cs typeface="Comfortaa"/>
                <a:sym typeface="Comfortaa"/>
              </a:rPr>
              <a:t> 20 litri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 d’acqua, mentre per un bagno circa </a:t>
            </a:r>
            <a:r>
              <a:rPr lang="it" sz="1000" b="1" dirty="0">
                <a:highlight>
                  <a:srgbClr val="EA9999"/>
                </a:highlight>
                <a:latin typeface="Comfortaa"/>
                <a:ea typeface="Comfortaa"/>
                <a:cs typeface="Comfortaa"/>
                <a:sym typeface="Comfortaa"/>
              </a:rPr>
              <a:t>150. 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inoltre, la quantità di acqua calda impiegata per un bagno, corrisponde a </a:t>
            </a:r>
            <a:r>
              <a:rPr lang="it" sz="1000" b="1" dirty="0">
                <a:highlight>
                  <a:srgbClr val="EA9999"/>
                </a:highlight>
                <a:latin typeface="Comfortaa"/>
                <a:ea typeface="Comfortaa"/>
                <a:cs typeface="Comfortaa"/>
                <a:sym typeface="Comfortaa"/>
              </a:rPr>
              <a:t>tre</a:t>
            </a:r>
            <a:r>
              <a:rPr lang="it" sz="1000" b="1" dirty="0">
                <a:latin typeface="Comfortaa"/>
                <a:ea typeface="Comfortaa"/>
                <a:cs typeface="Comfortaa"/>
                <a:sym typeface="Comfortaa"/>
              </a:rPr>
              <a:t> docce, dunque circa 100,150 litri.</a:t>
            </a:r>
            <a:endParaRPr sz="10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630</Words>
  <Application>Microsoft Office PowerPoint</Application>
  <PresentationFormat>Presentazione su schermo (16:9)</PresentationFormat>
  <Paragraphs>40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Caveat</vt:lpstr>
      <vt:lpstr>Lobster</vt:lpstr>
      <vt:lpstr>Comfortaa</vt:lpstr>
      <vt:lpstr>Simple Light</vt:lpstr>
      <vt:lpstr>          PCTO DIGIGREEN</vt:lpstr>
      <vt:lpstr>                            introduzione</vt:lpstr>
      <vt:lpstr>                                    domande</vt:lpstr>
      <vt:lpstr>i</vt:lpstr>
      <vt:lpstr>in seguito alle nostre risposte…                               </vt:lpstr>
      <vt:lpstr>       2..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PCTO DIGIGREEN</dc:title>
  <dc:creator>Gabriella</dc:creator>
  <cp:lastModifiedBy>Gabriella</cp:lastModifiedBy>
  <cp:revision>7</cp:revision>
  <dcterms:modified xsi:type="dcterms:W3CDTF">2022-03-21T09:55:34Z</dcterms:modified>
</cp:coreProperties>
</file>