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8"/>
  </p:notesMasterIdLst>
  <p:sldIdLst>
    <p:sldId id="269" r:id="rId2"/>
    <p:sldId id="271" r:id="rId3"/>
    <p:sldId id="260" r:id="rId4"/>
    <p:sldId id="274" r:id="rId5"/>
    <p:sldId id="257" r:id="rId6"/>
    <p:sldId id="258" r:id="rId7"/>
    <p:sldId id="27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E2DE"/>
    <a:srgbClr val="7A81FF"/>
    <a:srgbClr val="EBEBEB"/>
    <a:srgbClr val="F11B40"/>
    <a:srgbClr val="D6D6D6"/>
    <a:srgbClr val="FF2F92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7"/>
    <p:restoredTop sz="94592"/>
  </p:normalViewPr>
  <p:slideViewPr>
    <p:cSldViewPr snapToGrid="0" snapToObjects="1">
      <p:cViewPr varScale="1">
        <p:scale>
          <a:sx n="104" d="100"/>
          <a:sy n="104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1E045-F8CE-1D4A-86EC-56D0A9D8F2F4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C49A1-2FF7-F34D-975F-E1BE0AA6A0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176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C49A1-2FF7-F34D-975F-E1BE0AA6A02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18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C49A1-2FF7-F34D-975F-E1BE0AA6A02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99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C49A1-2FF7-F34D-975F-E1BE0AA6A02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156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C49A1-2FF7-F34D-975F-E1BE0AA6A02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121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C49A1-2FF7-F34D-975F-E1BE0AA6A02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63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AEDE-600C-5647-A5FE-054CA3772343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CF2-9F36-DF47-A69F-3CC091E2AD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24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AEDE-600C-5647-A5FE-054CA3772343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CF2-9F36-DF47-A69F-3CC091E2AD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413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AEDE-600C-5647-A5FE-054CA3772343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CF2-9F36-DF47-A69F-3CC091E2AD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70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AEDE-600C-5647-A5FE-054CA3772343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CF2-9F36-DF47-A69F-3CC091E2AD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AEDE-600C-5647-A5FE-054CA3772343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CF2-9F36-DF47-A69F-3CC091E2AD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971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AEDE-600C-5647-A5FE-054CA3772343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CF2-9F36-DF47-A69F-3CC091E2AD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58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AEDE-600C-5647-A5FE-054CA3772343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CF2-9F36-DF47-A69F-3CC091E2AD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230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AEDE-600C-5647-A5FE-054CA3772343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CF2-9F36-DF47-A69F-3CC091E2AD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99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AEDE-600C-5647-A5FE-054CA3772343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CF2-9F36-DF47-A69F-3CC091E2AD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009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AEDE-600C-5647-A5FE-054CA3772343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CF2-9F36-DF47-A69F-3CC091E2AD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737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AEDE-600C-5647-A5FE-054CA3772343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CF2-9F36-DF47-A69F-3CC091E2AD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191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AEDE-600C-5647-A5FE-054CA3772343}" type="datetimeFigureOut">
              <a:rPr lang="it-IT" smtClean="0"/>
              <a:t>22/03/21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5CF2-9F36-DF47-A69F-3CC091E2AD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707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  <a:alpha val="3000"/>
              </a:schemeClr>
            </a:gs>
            <a:gs pos="0">
              <a:schemeClr val="accent6">
                <a:lumMod val="45000"/>
                <a:lumOff val="55000"/>
                <a:alpha val="58000"/>
              </a:schemeClr>
            </a:gs>
            <a:gs pos="100000">
              <a:schemeClr val="accent6">
                <a:lumMod val="45000"/>
                <a:lumOff val="55000"/>
                <a:alpha val="12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D1CF35-01EE-2344-A5AC-EB8805DD4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21" y="0"/>
            <a:ext cx="8011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65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DF676FD-C8E0-2643-A887-D4022596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537" y="-3850099"/>
            <a:ext cx="12192000" cy="1137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A4E87D-83A6-EC4A-A831-895163FDEEDA}"/>
              </a:ext>
            </a:extLst>
          </p:cNvPr>
          <p:cNvSpPr txBox="1"/>
          <p:nvPr/>
        </p:nvSpPr>
        <p:spPr>
          <a:xfrm>
            <a:off x="204537" y="-233118"/>
            <a:ext cx="44148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>
              <a:solidFill>
                <a:srgbClr val="002060"/>
              </a:solidFill>
            </a:endParaRPr>
          </a:p>
          <a:p>
            <a:endParaRPr lang="it-IT" b="1" dirty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002060"/>
                </a:solidFill>
              </a:rPr>
              <a:t>HELÉNE  PARASKEVA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060"/>
                </a:solidFill>
              </a:rPr>
              <a:t>Come filo spinato</a:t>
            </a:r>
            <a:endParaRPr lang="it-IT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Come filo spinato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	le parole ci separano.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		E noi intorno, in confronto, contro,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con la paura di sfiorare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	perché le spine strappano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		i vestiti e il cuor dentro.</a:t>
            </a:r>
          </a:p>
          <a:p>
            <a:pPr>
              <a:lnSpc>
                <a:spcPct val="150000"/>
              </a:lnSpc>
            </a:pPr>
            <a:r>
              <a:rPr lang="it-IT" dirty="0"/>
              <a:t> </a:t>
            </a:r>
          </a:p>
          <a:p>
            <a:r>
              <a:rPr lang="it-IT" b="1" dirty="0"/>
              <a:t>                                                                                            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0DC2FF-9ED9-8042-84D7-B2B3EB5BB132}"/>
              </a:ext>
            </a:extLst>
          </p:cNvPr>
          <p:cNvSpPr txBox="1"/>
          <p:nvPr/>
        </p:nvSpPr>
        <p:spPr>
          <a:xfrm>
            <a:off x="6926430" y="-1393977"/>
            <a:ext cx="441483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it-IT" b="1" i="1" dirty="0"/>
          </a:p>
          <a:p>
            <a:pPr algn="ctr">
              <a:lnSpc>
                <a:spcPct val="150000"/>
              </a:lnSpc>
            </a:pPr>
            <a:endParaRPr lang="it-IT" b="1" i="1" dirty="0"/>
          </a:p>
          <a:p>
            <a:pPr algn="ctr">
              <a:lnSpc>
                <a:spcPct val="150000"/>
              </a:lnSpc>
            </a:pPr>
            <a:endParaRPr lang="it-IT" b="1" i="1" dirty="0"/>
          </a:p>
          <a:p>
            <a:pPr algn="ctr">
              <a:lnSpc>
                <a:spcPct val="150000"/>
              </a:lnSpc>
            </a:pPr>
            <a:endParaRPr lang="it-IT" b="1" i="1" dirty="0"/>
          </a:p>
          <a:p>
            <a:pPr algn="ctr">
              <a:lnSpc>
                <a:spcPct val="150000"/>
              </a:lnSpc>
            </a:pPr>
            <a:endParaRPr lang="it-IT" b="1" i="1" dirty="0"/>
          </a:p>
          <a:p>
            <a:pPr algn="ctr">
              <a:lnSpc>
                <a:spcPct val="150000"/>
              </a:lnSpc>
            </a:pPr>
            <a:r>
              <a:rPr lang="it-IT" b="1" i="1" dirty="0">
                <a:solidFill>
                  <a:srgbClr val="002060"/>
                </a:solidFill>
              </a:rPr>
              <a:t>Di parole è fatto il filo.</a:t>
            </a:r>
          </a:p>
          <a:p>
            <a:pPr algn="ctr">
              <a:lnSpc>
                <a:spcPct val="150000"/>
              </a:lnSpc>
            </a:pPr>
            <a:r>
              <a:rPr lang="it-IT" b="1" i="1" dirty="0">
                <a:solidFill>
                  <a:srgbClr val="002060"/>
                </a:solidFill>
              </a:rPr>
              <a:t>Ma spinate</a:t>
            </a:r>
            <a:r>
              <a:rPr lang="it-IT" dirty="0">
                <a:solidFill>
                  <a:srgbClr val="002060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 </a:t>
            </a:r>
            <a:endParaRPr lang="it-IT" i="1" dirty="0"/>
          </a:p>
          <a:p>
            <a:pPr algn="r"/>
            <a:r>
              <a:rPr lang="it-IT" sz="1600" b="1" i="1" dirty="0">
                <a:solidFill>
                  <a:srgbClr val="002060"/>
                </a:solidFill>
              </a:rPr>
              <a:t>Lucciole Imperatrici </a:t>
            </a:r>
          </a:p>
          <a:p>
            <a:pPr algn="r"/>
            <a:r>
              <a:rPr lang="it-IT" sz="1600" b="1" dirty="0" err="1">
                <a:solidFill>
                  <a:srgbClr val="002060"/>
                </a:solidFill>
              </a:rPr>
              <a:t>LietoColle</a:t>
            </a:r>
            <a:r>
              <a:rPr lang="it-IT" sz="1600" b="1" dirty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it-IT" sz="1600" b="1" dirty="0">
                <a:solidFill>
                  <a:srgbClr val="002060"/>
                </a:solidFill>
              </a:rPr>
              <a:t>Faloppio (CO) 2012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88ED40A-C701-DF44-8EAF-AFCFD749C4CA}"/>
              </a:ext>
            </a:extLst>
          </p:cNvPr>
          <p:cNvSpPr txBox="1"/>
          <p:nvPr/>
        </p:nvSpPr>
        <p:spPr>
          <a:xfrm>
            <a:off x="4619374" y="195228"/>
            <a:ext cx="252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rgbClr val="002060"/>
                </a:solidFill>
              </a:rPr>
              <a:t>per mia figlia, B.M.</a:t>
            </a:r>
            <a:endParaRPr lang="it-IT" b="1" dirty="0">
              <a:solidFill>
                <a:srgbClr val="00206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087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2"/>
    </mc:Choice>
    <mc:Fallback xmlns="">
      <p:transition spd="slow" advTm="1272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rgbClr val="D6D6D6"/>
            </a:gs>
            <a:gs pos="88000">
              <a:srgbClr val="F11B4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F58D9-73B4-3048-83CA-6D8928A5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sz="3100" dirty="0">
                <a:solidFill>
                  <a:srgbClr val="FF0000"/>
                </a:solidFill>
              </a:rPr>
            </a:br>
            <a:br>
              <a:rPr lang="it-IT" sz="3100" dirty="0">
                <a:solidFill>
                  <a:srgbClr val="FF0000"/>
                </a:solidFill>
              </a:rPr>
            </a:br>
            <a:r>
              <a:rPr lang="it-IT" sz="3100" dirty="0">
                <a:solidFill>
                  <a:srgbClr val="0070C0"/>
                </a:solidFill>
              </a:rPr>
              <a:t>Lucia Tosi</a:t>
            </a:r>
            <a:br>
              <a:rPr lang="it-IT" sz="3100" dirty="0">
                <a:solidFill>
                  <a:srgbClr val="FF0000"/>
                </a:solidFill>
              </a:rPr>
            </a:br>
            <a:r>
              <a:rPr lang="it-IT" sz="3600" b="1" i="1" dirty="0">
                <a:solidFill>
                  <a:srgbClr val="0070C0"/>
                </a:solidFill>
              </a:rPr>
              <a:t>Imperfetta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3DE6C6-2439-DD45-A4B6-02CDABC3A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013" y="1825624"/>
            <a:ext cx="3388505" cy="466725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Imperfetta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sono rimasta a letto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mentre fuori infuriava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la tempesta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neve grandine e vento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tregenda di nubi bluastre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come all’improvviso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certe sere d’estate.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pensavo alle rose lassù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le vedevo tremare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a ridosso del sottotetto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mi dicevo </a:t>
            </a:r>
          </a:p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1FD0DD3-3462-0143-AF43-49364FFE6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0901" y="1825623"/>
            <a:ext cx="3109913" cy="4667251"/>
          </a:xfrm>
        </p:spPr>
        <p:txBody>
          <a:bodyPr>
            <a:normAutofit fontScale="40000" lnSpcReduction="20000"/>
          </a:bodyPr>
          <a:lstStyle/>
          <a:p>
            <a:endParaRPr lang="it-IT" dirty="0"/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resisteranno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non voleranno via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sentendo d’essere quasi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una madre indegna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come talora sono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quando non dico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la parola che attendi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lo sguardo azzurro e attento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quando amandoti tanto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mi trattengo al di qua</a:t>
            </a:r>
          </a:p>
          <a:p>
            <a:pPr marL="0" indent="0">
              <a:buNone/>
            </a:pPr>
            <a:r>
              <a:rPr lang="it-IT" sz="5000" dirty="0">
                <a:solidFill>
                  <a:srgbClr val="002060"/>
                </a:solidFill>
              </a:rPr>
              <a:t>dei tuoi freschi pensieri.</a:t>
            </a:r>
          </a:p>
          <a:p>
            <a:pPr marL="0" indent="0">
              <a:buNone/>
            </a:pPr>
            <a:r>
              <a:rPr lang="it-IT" sz="3800" dirty="0">
                <a:solidFill>
                  <a:srgbClr val="002060"/>
                </a:solidFill>
              </a:rPr>
              <a:t> </a:t>
            </a:r>
          </a:p>
          <a:p>
            <a:pPr marL="0" indent="0">
              <a:buNone/>
            </a:pPr>
            <a:r>
              <a:rPr lang="it-IT" sz="3800" b="1" i="1" dirty="0">
                <a:solidFill>
                  <a:srgbClr val="002060"/>
                </a:solidFill>
              </a:rPr>
              <a:t>                               </a:t>
            </a:r>
            <a:r>
              <a:rPr lang="it-IT" sz="3400" b="1" i="1" dirty="0">
                <a:solidFill>
                  <a:srgbClr val="002060"/>
                </a:solidFill>
              </a:rPr>
              <a:t>inedito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BB93BFC-9559-F14B-98E0-FA74CA4F4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100" y="0"/>
            <a:ext cx="3390900" cy="33909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9647C3A-0ADC-9442-B2A9-45BDDF2BF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100" y="3467101"/>
            <a:ext cx="3390900" cy="33909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F74F16D-76B4-FE45-985A-E2498EA4D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19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4612" y="-20638"/>
            <a:ext cx="2276473" cy="22764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C5B63EC-0E22-5E45-936E-7860BDF7D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4612" y="2297906"/>
            <a:ext cx="2276473" cy="2276473"/>
          </a:xfrm>
          <a:prstGeom prst="rect">
            <a:avLst/>
          </a:prstGeom>
          <a:pattFill prst="solidDmnd">
            <a:fgClr>
              <a:srgbClr val="F11B40"/>
            </a:fgClr>
            <a:bgClr>
              <a:schemeClr val="bg1"/>
            </a:bgClr>
          </a:pattFill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3C686A3-74FC-4F44-A292-CBBA4FA486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4619" y="4555330"/>
            <a:ext cx="2276474" cy="23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4"/>
    </mc:Choice>
    <mc:Fallback xmlns="">
      <p:transition spd="slow" advTm="1322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BFF8921-03FB-DD44-9CFB-7CC7E235D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154" y="0"/>
            <a:ext cx="6521184" cy="204311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FC6E79-E92C-7A4E-9753-A239C9E82E23}"/>
              </a:ext>
            </a:extLst>
          </p:cNvPr>
          <p:cNvSpPr txBox="1"/>
          <p:nvPr/>
        </p:nvSpPr>
        <p:spPr>
          <a:xfrm>
            <a:off x="171450" y="0"/>
            <a:ext cx="279677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r>
              <a:rPr lang="it-IT" sz="1600" dirty="0">
                <a:solidFill>
                  <a:schemeClr val="bg1"/>
                </a:solidFill>
              </a:rPr>
              <a:t>Mamma tu lo sai</a:t>
            </a:r>
          </a:p>
          <a:p>
            <a:r>
              <a:rPr lang="it-IT" sz="1600" dirty="0">
                <a:solidFill>
                  <a:schemeClr val="bg1"/>
                </a:solidFill>
              </a:rPr>
              <a:t>che a un cialtrone qualunque</a:t>
            </a:r>
          </a:p>
          <a:p>
            <a:r>
              <a:rPr lang="it-IT" sz="1600" dirty="0">
                <a:solidFill>
                  <a:schemeClr val="bg1"/>
                </a:solidFill>
              </a:rPr>
              <a:t>se va a leggere su un palco</a:t>
            </a:r>
          </a:p>
          <a:p>
            <a:r>
              <a:rPr lang="it-IT" sz="1600" dirty="0">
                <a:solidFill>
                  <a:schemeClr val="bg1"/>
                </a:solidFill>
              </a:rPr>
              <a:t>(li chiamano slam </a:t>
            </a:r>
            <a:r>
              <a:rPr lang="it-IT" sz="1600" dirty="0" err="1">
                <a:solidFill>
                  <a:schemeClr val="bg1"/>
                </a:solidFill>
              </a:rPr>
              <a:t>poetry</a:t>
            </a:r>
            <a:r>
              <a:rPr lang="it-IT" sz="1600" dirty="0">
                <a:solidFill>
                  <a:schemeClr val="bg1"/>
                </a:solidFill>
              </a:rPr>
              <a:t>)</a:t>
            </a:r>
          </a:p>
          <a:p>
            <a:r>
              <a:rPr lang="it-IT" sz="1600" dirty="0">
                <a:solidFill>
                  <a:schemeClr val="bg1"/>
                </a:solidFill>
              </a:rPr>
              <a:t>gli danno quanto meno cento euro</a:t>
            </a:r>
          </a:p>
          <a:p>
            <a:r>
              <a:rPr lang="it-IT" sz="1600" dirty="0">
                <a:solidFill>
                  <a:schemeClr val="bg1"/>
                </a:solidFill>
              </a:rPr>
              <a:t>(lo chiamano gettone di presenza)</a:t>
            </a:r>
          </a:p>
          <a:p>
            <a:r>
              <a:rPr lang="it-IT" sz="1600" dirty="0">
                <a:solidFill>
                  <a:schemeClr val="bg1"/>
                </a:solidFill>
              </a:rPr>
              <a:t>e se lo vince ci può campare un mese,</a:t>
            </a:r>
          </a:p>
          <a:p>
            <a:r>
              <a:rPr lang="it-IT" sz="1600" dirty="0">
                <a:solidFill>
                  <a:schemeClr val="bg1"/>
                </a:solidFill>
              </a:rPr>
              <a:t>certo senza pretese</a:t>
            </a:r>
          </a:p>
          <a:p>
            <a:r>
              <a:rPr lang="it-IT" sz="1600" dirty="0">
                <a:solidFill>
                  <a:schemeClr val="bg1"/>
                </a:solidFill>
              </a:rPr>
              <a:t>Mamma mi ricordo quando non camminavi</a:t>
            </a:r>
          </a:p>
          <a:p>
            <a:r>
              <a:rPr lang="it-IT" sz="1600" dirty="0">
                <a:solidFill>
                  <a:schemeClr val="bg1"/>
                </a:solidFill>
              </a:rPr>
              <a:t>papà a spingerti giù nel corridoio</a:t>
            </a:r>
          </a:p>
          <a:p>
            <a:r>
              <a:rPr lang="it-IT" sz="1600" dirty="0" err="1">
                <a:solidFill>
                  <a:schemeClr val="bg1"/>
                </a:solidFill>
              </a:rPr>
              <a:t>overlook</a:t>
            </a:r>
            <a:r>
              <a:rPr lang="it-IT" sz="1600" dirty="0">
                <a:solidFill>
                  <a:schemeClr val="bg1"/>
                </a:solidFill>
              </a:rPr>
              <a:t> dice un poeta di oggi, come in </a:t>
            </a:r>
            <a:r>
              <a:rPr lang="it-IT" sz="1600" dirty="0" err="1">
                <a:solidFill>
                  <a:schemeClr val="bg1"/>
                </a:solidFill>
              </a:rPr>
              <a:t>shining</a:t>
            </a:r>
            <a:r>
              <a:rPr lang="it-IT" sz="1600" dirty="0">
                <a:solidFill>
                  <a:schemeClr val="bg1"/>
                </a:solidFill>
              </a:rPr>
              <a:t>,</a:t>
            </a:r>
          </a:p>
          <a:p>
            <a:r>
              <a:rPr lang="it-IT" sz="1600" dirty="0">
                <a:solidFill>
                  <a:schemeClr val="bg1"/>
                </a:solidFill>
              </a:rPr>
              <a:t>e tu battevi i piedi, invece,</a:t>
            </a:r>
          </a:p>
          <a:p>
            <a:r>
              <a:rPr lang="it-IT" sz="1600" dirty="0">
                <a:solidFill>
                  <a:schemeClr val="bg1"/>
                </a:solidFill>
              </a:rPr>
              <a:t>come un bambino al mare</a:t>
            </a:r>
          </a:p>
          <a:p>
            <a:r>
              <a:rPr lang="it-IT" sz="1600" dirty="0">
                <a:solidFill>
                  <a:schemeClr val="bg1"/>
                </a:solidFill>
              </a:rPr>
              <a:t>Mamma tu lo sai che oggi</a:t>
            </a:r>
          </a:p>
          <a:p>
            <a:r>
              <a:rPr lang="it-IT" sz="1600" dirty="0">
                <a:solidFill>
                  <a:schemeClr val="bg1"/>
                </a:solidFill>
              </a:rPr>
              <a:t>se va bene mi rinnovano il contratto</a:t>
            </a:r>
          </a:p>
          <a:p>
            <a:r>
              <a:rPr lang="it-IT" sz="1600" dirty="0">
                <a:solidFill>
                  <a:schemeClr val="bg1"/>
                </a:solidFill>
              </a:rPr>
              <a:t>ma devo sorridere, carina e ben vestita,</a:t>
            </a:r>
          </a:p>
          <a:p>
            <a:r>
              <a:rPr lang="it-IT" sz="1600" dirty="0">
                <a:solidFill>
                  <a:schemeClr val="bg1"/>
                </a:solidFill>
              </a:rPr>
              <a:t>− da ricercatrice a tempo, che hai capito, da velina –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E2D6E2-F705-0743-9766-90254CF05DF8}"/>
              </a:ext>
            </a:extLst>
          </p:cNvPr>
          <p:cNvSpPr txBox="1"/>
          <p:nvPr/>
        </p:nvSpPr>
        <p:spPr>
          <a:xfrm>
            <a:off x="3037154" y="2111261"/>
            <a:ext cx="3537164" cy="1015663"/>
          </a:xfrm>
          <a:prstGeom prst="rect">
            <a:avLst/>
          </a:prstGeom>
          <a:blipFill>
            <a:blip r:embed="rId2">
              <a:alphaModFix amt="62000"/>
            </a:blip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</a:rPr>
              <a:t>GILDA POLICASTRO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</a:rPr>
              <a:t>Precari</a:t>
            </a:r>
            <a:endParaRPr lang="it-IT" sz="2400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0BE1D5-8CE6-BD41-961D-6D28E24DDC47}"/>
              </a:ext>
            </a:extLst>
          </p:cNvPr>
          <p:cNvSpPr txBox="1"/>
          <p:nvPr/>
        </p:nvSpPr>
        <p:spPr>
          <a:xfrm>
            <a:off x="2903649" y="3151436"/>
            <a:ext cx="37120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Mamma ti ricordi com’eri bella nelle foto</a:t>
            </a:r>
          </a:p>
          <a:p>
            <a:r>
              <a:rPr lang="it-IT" sz="1600" dirty="0">
                <a:solidFill>
                  <a:schemeClr val="bg1"/>
                </a:solidFill>
              </a:rPr>
              <a:t>in cui ci somigliamo,</a:t>
            </a:r>
          </a:p>
          <a:p>
            <a:r>
              <a:rPr lang="it-IT" sz="1600" dirty="0">
                <a:solidFill>
                  <a:schemeClr val="bg1"/>
                </a:solidFill>
              </a:rPr>
              <a:t>− meno disoccupata tu,</a:t>
            </a:r>
          </a:p>
          <a:p>
            <a:r>
              <a:rPr lang="it-IT" sz="1600" dirty="0">
                <a:solidFill>
                  <a:schemeClr val="bg1"/>
                </a:solidFill>
              </a:rPr>
              <a:t>meno gettone di presenza</a:t>
            </a:r>
          </a:p>
          <a:p>
            <a:r>
              <a:rPr lang="it-IT" sz="1600" dirty="0">
                <a:solidFill>
                  <a:schemeClr val="bg1"/>
                </a:solidFill>
              </a:rPr>
              <a:t>una supplenza e già tre figli,</a:t>
            </a:r>
          </a:p>
          <a:p>
            <a:r>
              <a:rPr lang="it-IT" sz="1600" dirty="0">
                <a:solidFill>
                  <a:schemeClr val="bg1"/>
                </a:solidFill>
              </a:rPr>
              <a:t>mamma mia com’eri bella −,</a:t>
            </a:r>
          </a:p>
          <a:p>
            <a:r>
              <a:rPr lang="it-IT" sz="1600" dirty="0">
                <a:solidFill>
                  <a:schemeClr val="bg1"/>
                </a:solidFill>
              </a:rPr>
              <a:t>e lo leggevi </a:t>
            </a:r>
            <a:r>
              <a:rPr lang="it-IT" sz="1600" dirty="0" err="1">
                <a:solidFill>
                  <a:schemeClr val="bg1"/>
                </a:solidFill>
              </a:rPr>
              <a:t>Céline</a:t>
            </a:r>
            <a:r>
              <a:rPr lang="it-IT" dirty="0">
                <a:solidFill>
                  <a:schemeClr val="bg1"/>
                </a:solidFill>
              </a:rPr>
              <a:t>?</a:t>
            </a:r>
          </a:p>
          <a:p>
            <a:r>
              <a:rPr lang="it-IT" sz="1600" dirty="0">
                <a:solidFill>
                  <a:schemeClr val="bg1"/>
                </a:solidFill>
              </a:rPr>
              <a:t>− l’atroce farsa del durare –ma lo sai che adesso</a:t>
            </a:r>
          </a:p>
          <a:p>
            <a:r>
              <a:rPr lang="it-IT" sz="1600" dirty="0">
                <a:solidFill>
                  <a:schemeClr val="bg1"/>
                </a:solidFill>
              </a:rPr>
              <a:t>puoi lavorare gratis, se ti dice male,</a:t>
            </a:r>
          </a:p>
          <a:p>
            <a:r>
              <a:rPr lang="it-IT" sz="1600" dirty="0">
                <a:solidFill>
                  <a:schemeClr val="bg1"/>
                </a:solidFill>
              </a:rPr>
              <a:t>e un fidanzato a tempo lo rimedi:</a:t>
            </a:r>
          </a:p>
          <a:p>
            <a:r>
              <a:rPr lang="it-IT" sz="1600" dirty="0">
                <a:solidFill>
                  <a:schemeClr val="bg1"/>
                </a:solidFill>
              </a:rPr>
              <a:t>precario oggi è come postmoderno ieri</a:t>
            </a:r>
          </a:p>
          <a:p>
            <a:r>
              <a:rPr lang="it-IT" sz="1600" dirty="0">
                <a:solidFill>
                  <a:schemeClr val="bg1"/>
                </a:solidFill>
              </a:rPr>
              <a:t>come il nero,</a:t>
            </a:r>
          </a:p>
          <a:p>
            <a:r>
              <a:rPr lang="it-IT" sz="1600" dirty="0">
                <a:solidFill>
                  <a:schemeClr val="bg1"/>
                </a:solidFill>
              </a:rPr>
              <a:t>si mette dappertutto che non stona </a:t>
            </a:r>
          </a:p>
          <a:p>
            <a:endParaRPr lang="it-IT" sz="16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C54F66-BBF9-7E4F-BCBB-5C462FE19150}"/>
              </a:ext>
            </a:extLst>
          </p:cNvPr>
          <p:cNvSpPr txBox="1"/>
          <p:nvPr/>
        </p:nvSpPr>
        <p:spPr>
          <a:xfrm>
            <a:off x="6544581" y="2090172"/>
            <a:ext cx="36120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Mamma tu nelle foto eri bella,</a:t>
            </a:r>
          </a:p>
          <a:p>
            <a:r>
              <a:rPr lang="it-IT" sz="1600" dirty="0">
                <a:solidFill>
                  <a:schemeClr val="bg1"/>
                </a:solidFill>
              </a:rPr>
              <a:t>bella e felice,</a:t>
            </a:r>
          </a:p>
          <a:p>
            <a:r>
              <a:rPr lang="it-IT" sz="1600" dirty="0">
                <a:solidFill>
                  <a:schemeClr val="bg1"/>
                </a:solidFill>
              </a:rPr>
              <a:t>ma ora che ci guardano le telecamere,</a:t>
            </a:r>
          </a:p>
          <a:p>
            <a:r>
              <a:rPr lang="it-IT" sz="1600" dirty="0">
                <a:solidFill>
                  <a:schemeClr val="bg1"/>
                </a:solidFill>
              </a:rPr>
              <a:t>ti prendi, magari, un’ombrellata e se ne muori,</a:t>
            </a:r>
          </a:p>
          <a:p>
            <a:r>
              <a:rPr lang="it-IT" sz="1600" dirty="0">
                <a:solidFill>
                  <a:schemeClr val="bg1"/>
                </a:solidFill>
              </a:rPr>
              <a:t>almeno sai chi è stato</a:t>
            </a:r>
          </a:p>
          <a:p>
            <a:r>
              <a:rPr lang="it-IT" sz="1600" dirty="0">
                <a:solidFill>
                  <a:schemeClr val="bg1"/>
                </a:solidFill>
              </a:rPr>
              <a:t>Mamma gli altri miei amici hanno le mamme</a:t>
            </a:r>
          </a:p>
          <a:p>
            <a:r>
              <a:rPr lang="it-IT" sz="1600" dirty="0">
                <a:solidFill>
                  <a:schemeClr val="bg1"/>
                </a:solidFill>
              </a:rPr>
              <a:t>che sorridono, a volte, e tutte vive,</a:t>
            </a:r>
          </a:p>
          <a:p>
            <a:r>
              <a:rPr lang="it-IT" sz="1600" dirty="0">
                <a:solidFill>
                  <a:schemeClr val="bg1"/>
                </a:solidFill>
              </a:rPr>
              <a:t>(le tue medicine impilate,</a:t>
            </a:r>
          </a:p>
          <a:p>
            <a:r>
              <a:rPr lang="it-IT" sz="1600" dirty="0">
                <a:solidFill>
                  <a:schemeClr val="bg1"/>
                </a:solidFill>
              </a:rPr>
              <a:t>più il potassio per ripristinare i liquidi),</a:t>
            </a:r>
          </a:p>
          <a:p>
            <a:r>
              <a:rPr lang="it-IT" sz="1600" dirty="0">
                <a:solidFill>
                  <a:schemeClr val="bg1"/>
                </a:solidFill>
              </a:rPr>
              <a:t>e adesso, sì, ti porterei dove volevi andare,</a:t>
            </a:r>
          </a:p>
          <a:p>
            <a:r>
              <a:rPr lang="it-IT" sz="1600" dirty="0">
                <a:solidFill>
                  <a:schemeClr val="bg1"/>
                </a:solidFill>
              </a:rPr>
              <a:t>dappertutto,</a:t>
            </a:r>
          </a:p>
          <a:p>
            <a:r>
              <a:rPr lang="it-IT" sz="1600" dirty="0">
                <a:solidFill>
                  <a:schemeClr val="bg1"/>
                </a:solidFill>
              </a:rPr>
              <a:t>in quel posto molto chic a s. Lorenzo</a:t>
            </a:r>
          </a:p>
          <a:p>
            <a:r>
              <a:rPr lang="it-IT" sz="1600" dirty="0">
                <a:solidFill>
                  <a:schemeClr val="bg1"/>
                </a:solidFill>
              </a:rPr>
              <a:t>dove paghi dieci euro e mangi una, due prese,</a:t>
            </a:r>
          </a:p>
          <a:p>
            <a:r>
              <a:rPr lang="it-IT" sz="1600" dirty="0">
                <a:solidFill>
                  <a:schemeClr val="bg1"/>
                </a:solidFill>
              </a:rPr>
              <a:t>e alla terza ti guardano male (lo chiamano happy hour)</a:t>
            </a:r>
            <a:r>
              <a:rPr lang="it-IT" dirty="0">
                <a:solidFill>
                  <a:schemeClr val="bg1"/>
                </a:solidFill>
              </a:rPr>
              <a:t>,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AB299C5-8C3B-FA47-BCE7-AA074CA435E3}"/>
              </a:ext>
            </a:extLst>
          </p:cNvPr>
          <p:cNvSpPr txBox="1"/>
          <p:nvPr/>
        </p:nvSpPr>
        <p:spPr>
          <a:xfrm>
            <a:off x="10044113" y="197346"/>
            <a:ext cx="20478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o ti farei leggere quello che scrivo</a:t>
            </a:r>
          </a:p>
          <a:p>
            <a:r>
              <a:rPr lang="it-IT" sz="1600" dirty="0">
                <a:solidFill>
                  <a:schemeClr val="bg1"/>
                </a:solidFill>
              </a:rPr>
              <a:t>quando dicevi:</a:t>
            </a:r>
          </a:p>
          <a:p>
            <a:r>
              <a:rPr lang="it-IT" sz="1600" dirty="0">
                <a:solidFill>
                  <a:schemeClr val="bg1"/>
                </a:solidFill>
              </a:rPr>
              <a:t>la dobbiamo far vedere, non è normale,</a:t>
            </a:r>
          </a:p>
          <a:p>
            <a:r>
              <a:rPr lang="it-IT" sz="1600" dirty="0">
                <a:solidFill>
                  <a:schemeClr val="bg1"/>
                </a:solidFill>
              </a:rPr>
              <a:t>e ti potrei presentare i fidanzati,</a:t>
            </a:r>
          </a:p>
          <a:p>
            <a:r>
              <a:rPr lang="it-IT" sz="1600" dirty="0">
                <a:solidFill>
                  <a:schemeClr val="bg1"/>
                </a:solidFill>
              </a:rPr>
              <a:t>pure quel curdo di cui diresti non sia mai</a:t>
            </a:r>
          </a:p>
          <a:p>
            <a:r>
              <a:rPr lang="it-IT" sz="1600" dirty="0">
                <a:solidFill>
                  <a:schemeClr val="bg1"/>
                </a:solidFill>
              </a:rPr>
              <a:t>Mamma ti vengo a prendere, alzati,</a:t>
            </a:r>
          </a:p>
          <a:p>
            <a:r>
              <a:rPr lang="it-IT" sz="1600" dirty="0">
                <a:solidFill>
                  <a:schemeClr val="bg1"/>
                </a:solidFill>
              </a:rPr>
              <a:t>dai aria alla stanza e, soprattutto,</a:t>
            </a:r>
          </a:p>
          <a:p>
            <a:r>
              <a:rPr lang="it-IT" sz="1600" dirty="0">
                <a:solidFill>
                  <a:schemeClr val="bg1"/>
                </a:solidFill>
              </a:rPr>
              <a:t>fatti trovare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57B76F2-0359-AE40-B73B-4F24ABFEF88F}"/>
              </a:ext>
            </a:extLst>
          </p:cNvPr>
          <p:cNvSpPr/>
          <p:nvPr/>
        </p:nvSpPr>
        <p:spPr>
          <a:xfrm rot="9349511" flipV="1">
            <a:off x="10002966" y="5302399"/>
            <a:ext cx="2284596" cy="76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600" b="1" i="1" dirty="0">
                <a:solidFill>
                  <a:srgbClr val="0070C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 come vita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Aragno, Torino 2013</a:t>
            </a:r>
            <a:r>
              <a:rPr lang="it-IT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4"/>
    </mc:Choice>
    <mc:Fallback xmlns="">
      <p:transition spd="slow" advTm="1294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rgbClr val="9BE2DE">
                <a:alpha val="7000"/>
              </a:srgbClr>
            </a:gs>
            <a:gs pos="81000">
              <a:schemeClr val="accent6">
                <a:lumMod val="40000"/>
                <a:lumOff val="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5D90B9E-85A1-0D4A-B426-07154F5C3E7C}"/>
              </a:ext>
            </a:extLst>
          </p:cNvPr>
          <p:cNvSpPr/>
          <p:nvPr/>
        </p:nvSpPr>
        <p:spPr>
          <a:xfrm>
            <a:off x="5403683" y="-227579"/>
            <a:ext cx="6596061" cy="7502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it-IT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it-IT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MARIA CLELIA CARDONA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viso girato contro il muro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[…]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 segui sempre meno. Ti stai staccando. Dove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andrai così da sola? – ti chiedo – Chi ha deciso per te, chi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 ha chiamata? Non sei mai andata in alcun luogo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 sola, e ora? Ce la farai con questo viaggio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luoghi tanto impervi, remoti, sconosciuti?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 farai con il vuoto e la luce, e le distese celesti,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 che amavi le lane, i cuscini, i ripari?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 tu sei in ascolto di altro, lo vedo che ce la metti tutta 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riuscire a morire.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[…]</a:t>
            </a:r>
            <a:r>
              <a:rPr lang="it-IT" i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it-IT" sz="1600" i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6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I giorni della merla, </a:t>
            </a:r>
            <a:r>
              <a:rPr lang="it-IT" sz="16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Moretti e Vitali, Bergamo 2018</a:t>
            </a:r>
            <a:endParaRPr lang="it-IT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600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0FB03A0-B960-DE4A-A0B7-03AB19EAE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5917" y="0"/>
            <a:ext cx="1606083" cy="26003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84D20B-3F7D-E14F-970A-AD9D1A6D3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7"/>
    </mc:Choice>
    <mc:Fallback xmlns="">
      <p:transition spd="slow" advTm="1309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8FF71B1-49A2-FE4B-B15C-A557E539F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-301" b="-301"/>
          <a:stretch/>
        </p:blipFill>
        <p:spPr>
          <a:xfrm>
            <a:off x="0" y="-4133"/>
            <a:ext cx="7400924" cy="6862133"/>
          </a:xfrm>
          <a:prstGeom prst="rect">
            <a:avLst/>
          </a:prstGeom>
          <a:blipFill>
            <a:blip r:embed="rId5">
              <a:alphaModFix amt="62000"/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54000"/>
              </a:srgbClr>
            </a:outerShdw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09D764A-3365-F944-A528-DDC710C62A4C}"/>
              </a:ext>
            </a:extLst>
          </p:cNvPr>
          <p:cNvSpPr/>
          <p:nvPr/>
        </p:nvSpPr>
        <p:spPr>
          <a:xfrm>
            <a:off x="7400924" y="-4133"/>
            <a:ext cx="4810125" cy="6786858"/>
          </a:xfrm>
          <a:prstGeom prst="rect">
            <a:avLst/>
          </a:prstGeom>
          <a:blipFill dpi="0" rotWithShape="1">
            <a:blip r:embed="rId6">
              <a:alphaModFix amt="36000"/>
            </a:blip>
            <a:srcRect/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ANTONELLA ANEDDA</a:t>
            </a:r>
            <a:endParaRPr lang="it-IT" sz="1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Figlia (a mia figlia)</a:t>
            </a:r>
            <a:endParaRPr lang="it-IT" sz="1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 piace la sua fierezza quando combatte contro di me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grida «non è giusto». E i suoi occhi a fessura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Come le persiane nelle città di mare.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sua vita piena di falò – visibili e invisibili –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fuochi che ardono a ogni anno che avanza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farla vivere ancora e ancora in un miracolo di fumo.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questo stare al caldo, credo, a darle il senso del perdono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quel suo baciarmi la spalla all’improvviso, se la sgrido.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Forse ricorda i ferri da cui è nata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il cui segno mi attraversa la pelle senza orrore.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 uscita dalla pancia mentre io dormivo. Ci unisce la pace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l’assenza di urla, il mio pudore.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Siamo una tela di Giovanni Bellini: una vergine e un coniglio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gentile.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it-IT" sz="14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catalogo della gioia, </a:t>
            </a:r>
            <a:r>
              <a:rPr lang="it-IT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Donzelli, Roma 2003.</a:t>
            </a:r>
            <a:endParaRPr lang="it-IT" sz="1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5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587">
        <p14:reveal/>
      </p:transition>
    </mc:Choice>
    <mc:Fallback xmlns="">
      <p:transition spd="slow" advTm="12587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2AA14F8-D787-E940-8A97-8029B3E0AE8A}"/>
              </a:ext>
            </a:extLst>
          </p:cNvPr>
          <p:cNvSpPr/>
          <p:nvPr/>
        </p:nvSpPr>
        <p:spPr>
          <a:xfrm>
            <a:off x="0" y="1179095"/>
            <a:ext cx="3225968" cy="45120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Una poesia dedicata </a:t>
            </a:r>
          </a:p>
          <a:p>
            <a:pPr algn="ctr"/>
            <a:r>
              <a:rPr lang="it-IT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al nostro Liceo dalla </a:t>
            </a:r>
          </a:p>
          <a:p>
            <a:pPr algn="ctr"/>
            <a:r>
              <a:rPr lang="it-IT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Prof.ssa Licia Fierro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559F2EE-BA12-5B44-9C02-99412CDD3C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053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520700"/>
          </a:effectLst>
          <a:scene3d>
            <a:camera prst="orthographicFront"/>
            <a:lightRig rig="glow" dir="t"/>
          </a:scene3d>
        </p:spPr>
      </p:pic>
    </p:spTree>
    <p:extLst>
      <p:ext uri="{BB962C8B-B14F-4D97-AF65-F5344CB8AC3E}">
        <p14:creationId xmlns:p14="http://schemas.microsoft.com/office/powerpoint/2010/main" val="849150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saturation sat="197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rcRect/>
          <a:tile tx="190500" ty="63500" sx="100000" sy="100000" flip="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B6B512-8F99-A74C-95F5-F1EF3E4BA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63038" cy="563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Al mio liceo</a:t>
            </a:r>
            <a:endParaRPr lang="it-IT" dirty="0">
              <a:solidFill>
                <a:schemeClr val="bg2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399490-B560-EF49-9257-55BDA9351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8662" y="1054100"/>
            <a:ext cx="2433637" cy="51863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Di pagine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chiare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è fatto il registro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della mente,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spudorata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giovinezza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le riempie.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E non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si cura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del tempo,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sulla strada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che d’inverno    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apre ferite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all’acqua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che rapprende.</a:t>
            </a:r>
          </a:p>
          <a:p>
            <a:endParaRPr lang="it-IT" sz="56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F3E3C4-C13E-7247-9512-DFF0909D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0082" y="1054100"/>
            <a:ext cx="2678906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Fragore di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banchi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lezione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silenzio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e poi ancora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domande 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che ti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arrivano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dentro 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Lavagne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imbrattate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di formule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antiche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da cui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traggono linfa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le moderne</a:t>
            </a:r>
          </a:p>
          <a:p>
            <a:pPr marL="0" indent="0">
              <a:buNone/>
            </a:pPr>
            <a:r>
              <a:rPr lang="it-IT" sz="8000" dirty="0">
                <a:solidFill>
                  <a:srgbClr val="002060"/>
                </a:solidFill>
              </a:rPr>
              <a:t>fatiche.</a:t>
            </a:r>
          </a:p>
          <a:p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92EEEC3-142C-6F4B-8CB6-CE83037E8A33}"/>
              </a:ext>
            </a:extLst>
          </p:cNvPr>
          <p:cNvSpPr/>
          <p:nvPr/>
        </p:nvSpPr>
        <p:spPr>
          <a:xfrm>
            <a:off x="8436771" y="928688"/>
            <a:ext cx="352186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Il tempio</a:t>
            </a:r>
          </a:p>
          <a:p>
            <a:r>
              <a:rPr lang="it-IT" sz="2000" dirty="0">
                <a:solidFill>
                  <a:srgbClr val="002060"/>
                </a:solidFill>
              </a:rPr>
              <a:t>l’agorà</a:t>
            </a:r>
          </a:p>
          <a:p>
            <a:r>
              <a:rPr lang="it-IT" sz="2000" dirty="0">
                <a:solidFill>
                  <a:srgbClr val="002060"/>
                </a:solidFill>
              </a:rPr>
              <a:t>le radici</a:t>
            </a:r>
          </a:p>
          <a:p>
            <a:r>
              <a:rPr lang="it-IT" sz="2000" dirty="0">
                <a:solidFill>
                  <a:srgbClr val="002060"/>
                </a:solidFill>
              </a:rPr>
              <a:t>del mondo</a:t>
            </a:r>
          </a:p>
          <a:p>
            <a:r>
              <a:rPr lang="it-IT" sz="2000" dirty="0">
                <a:solidFill>
                  <a:srgbClr val="002060"/>
                </a:solidFill>
              </a:rPr>
              <a:t>Dante </a:t>
            </a:r>
          </a:p>
          <a:p>
            <a:r>
              <a:rPr lang="it-IT" sz="2000" dirty="0">
                <a:solidFill>
                  <a:srgbClr val="002060"/>
                </a:solidFill>
              </a:rPr>
              <a:t>e la libertà,</a:t>
            </a:r>
          </a:p>
          <a:p>
            <a:r>
              <a:rPr lang="it-IT" sz="2000" dirty="0">
                <a:solidFill>
                  <a:srgbClr val="002060"/>
                </a:solidFill>
              </a:rPr>
              <a:t>il potere</a:t>
            </a:r>
          </a:p>
          <a:p>
            <a:r>
              <a:rPr lang="it-IT" sz="2000" dirty="0">
                <a:solidFill>
                  <a:srgbClr val="002060"/>
                </a:solidFill>
              </a:rPr>
              <a:t>del confronto.</a:t>
            </a:r>
          </a:p>
          <a:p>
            <a:r>
              <a:rPr lang="it-IT" sz="2000" dirty="0">
                <a:solidFill>
                  <a:srgbClr val="002060"/>
                </a:solidFill>
              </a:rPr>
              <a:t>Uguali</a:t>
            </a:r>
          </a:p>
          <a:p>
            <a:r>
              <a:rPr lang="it-IT" sz="2000" dirty="0">
                <a:solidFill>
                  <a:srgbClr val="002060"/>
                </a:solidFill>
              </a:rPr>
              <a:t>gli occhi</a:t>
            </a:r>
          </a:p>
          <a:p>
            <a:r>
              <a:rPr lang="it-IT" sz="2000" dirty="0">
                <a:solidFill>
                  <a:srgbClr val="002060"/>
                </a:solidFill>
              </a:rPr>
              <a:t>stupiti</a:t>
            </a:r>
          </a:p>
          <a:p>
            <a:r>
              <a:rPr lang="it-IT" sz="2000" dirty="0">
                <a:solidFill>
                  <a:srgbClr val="002060"/>
                </a:solidFill>
              </a:rPr>
              <a:t>uguale</a:t>
            </a:r>
          </a:p>
          <a:p>
            <a:r>
              <a:rPr lang="it-IT" sz="2000" dirty="0">
                <a:solidFill>
                  <a:srgbClr val="002060"/>
                </a:solidFill>
              </a:rPr>
              <a:t>la paura</a:t>
            </a:r>
          </a:p>
          <a:p>
            <a:r>
              <a:rPr lang="it-IT" sz="2000" dirty="0">
                <a:solidFill>
                  <a:srgbClr val="002060"/>
                </a:solidFill>
              </a:rPr>
              <a:t>di vederli</a:t>
            </a:r>
          </a:p>
          <a:p>
            <a:r>
              <a:rPr lang="it-IT" sz="2000" dirty="0">
                <a:solidFill>
                  <a:srgbClr val="002060"/>
                </a:solidFill>
              </a:rPr>
              <a:t>smarriti</a:t>
            </a:r>
          </a:p>
          <a:p>
            <a:r>
              <a:rPr lang="it-IT" sz="2000" dirty="0">
                <a:solidFill>
                  <a:srgbClr val="002060"/>
                </a:solidFill>
              </a:rPr>
              <a:t>per la mancanza</a:t>
            </a:r>
          </a:p>
          <a:p>
            <a:r>
              <a:rPr lang="it-IT" sz="2000" dirty="0">
                <a:solidFill>
                  <a:srgbClr val="002060"/>
                </a:solidFill>
              </a:rPr>
              <a:t>tua mia</a:t>
            </a:r>
          </a:p>
          <a:p>
            <a:r>
              <a:rPr lang="it-IT" sz="2000" dirty="0">
                <a:solidFill>
                  <a:srgbClr val="002060"/>
                </a:solidFill>
              </a:rPr>
              <a:t>di certezze</a:t>
            </a:r>
          </a:p>
          <a:p>
            <a:r>
              <a:rPr lang="it-IT" sz="2000" dirty="0">
                <a:solidFill>
                  <a:srgbClr val="002060"/>
                </a:solidFill>
              </a:rPr>
              <a:t>infinite.</a:t>
            </a:r>
          </a:p>
        </p:txBody>
      </p:sp>
    </p:spTree>
    <p:extLst>
      <p:ext uri="{BB962C8B-B14F-4D97-AF65-F5344CB8AC3E}">
        <p14:creationId xmlns:p14="http://schemas.microsoft.com/office/powerpoint/2010/main" val="340431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9A9FAF-74B2-5147-AB9C-4D0D3348D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06522"/>
            <a:ext cx="5293896" cy="757247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D07245-F731-1B47-B9E7-7DA333C40B75}"/>
              </a:ext>
            </a:extLst>
          </p:cNvPr>
          <p:cNvSpPr txBox="1"/>
          <p:nvPr/>
        </p:nvSpPr>
        <p:spPr>
          <a:xfrm>
            <a:off x="6096000" y="433136"/>
            <a:ext cx="5779294" cy="576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Bradley Hand" pitchFamily="2" charset="77"/>
              </a:rPr>
              <a:t>Antologia poetica</a:t>
            </a:r>
          </a:p>
          <a:p>
            <a:endParaRPr lang="it-IT" sz="3600" dirty="0">
              <a:solidFill>
                <a:srgbClr val="002060"/>
              </a:solidFill>
              <a:latin typeface="Bradley Hand" pitchFamily="2" charset="77"/>
            </a:endParaRPr>
          </a:p>
          <a:p>
            <a:pPr algn="ctr"/>
            <a:r>
              <a:rPr lang="it-IT" sz="4000" b="1" dirty="0">
                <a:solidFill>
                  <a:srgbClr val="002060"/>
                </a:solidFill>
                <a:latin typeface="Bradley Hand" pitchFamily="2" charset="77"/>
              </a:rPr>
              <a:t>MATRILINEARE</a:t>
            </a:r>
          </a:p>
          <a:p>
            <a:pPr algn="ctr"/>
            <a:r>
              <a:rPr lang="it-IT" sz="2400" i="1" dirty="0">
                <a:solidFill>
                  <a:srgbClr val="002060"/>
                </a:solidFill>
                <a:latin typeface="Bradley Hand" pitchFamily="2" charset="77"/>
              </a:rPr>
              <a:t>Madri e figlie nella poesia italiana dagli anni Sessanta a oggi</a:t>
            </a:r>
          </a:p>
          <a:p>
            <a:endParaRPr lang="it-IT" sz="2800" i="1" dirty="0">
              <a:solidFill>
                <a:srgbClr val="002060"/>
              </a:solidFill>
              <a:latin typeface="Bradley Hand" pitchFamily="2" charset="77"/>
            </a:endParaRPr>
          </a:p>
          <a:p>
            <a:pPr algn="ctr"/>
            <a:endParaRPr lang="it-IT" sz="2800" i="1" dirty="0">
              <a:solidFill>
                <a:srgbClr val="002060"/>
              </a:solidFill>
              <a:latin typeface="Bradley Hand" pitchFamily="2" charset="77"/>
            </a:endParaRPr>
          </a:p>
          <a:p>
            <a:pPr algn="ctr"/>
            <a:r>
              <a:rPr lang="it-IT" sz="2000" i="1" dirty="0">
                <a:solidFill>
                  <a:srgbClr val="002060"/>
                </a:solidFill>
                <a:latin typeface="Bradley Hand" pitchFamily="2" charset="77"/>
              </a:rPr>
              <a:t>A cura di </a:t>
            </a:r>
          </a:p>
          <a:p>
            <a:pPr algn="ctr">
              <a:lnSpc>
                <a:spcPct val="150000"/>
              </a:lnSpc>
            </a:pPr>
            <a:r>
              <a:rPr lang="it-IT" sz="2000" i="1" dirty="0">
                <a:solidFill>
                  <a:srgbClr val="002060"/>
                </a:solidFill>
                <a:latin typeface="Bradley Hand" pitchFamily="2" charset="77"/>
              </a:rPr>
              <a:t>Loredana Magazzeni, Fiorenza </a:t>
            </a:r>
            <a:r>
              <a:rPr lang="it-IT" sz="2000" i="1" dirty="0" err="1">
                <a:solidFill>
                  <a:srgbClr val="002060"/>
                </a:solidFill>
                <a:latin typeface="Bradley Hand" pitchFamily="2" charset="77"/>
              </a:rPr>
              <a:t>Mormile</a:t>
            </a:r>
            <a:r>
              <a:rPr lang="it-IT" sz="2000" i="1" dirty="0">
                <a:solidFill>
                  <a:srgbClr val="002060"/>
                </a:solidFill>
                <a:latin typeface="Bradley Hand" pitchFamily="2" charset="7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it-IT" sz="2000" i="1" dirty="0">
                <a:solidFill>
                  <a:srgbClr val="002060"/>
                </a:solidFill>
                <a:latin typeface="Bradley Hand" pitchFamily="2" charset="77"/>
              </a:rPr>
              <a:t>Brenda </a:t>
            </a:r>
            <a:r>
              <a:rPr lang="it-IT" sz="2000" i="1" dirty="0" err="1">
                <a:solidFill>
                  <a:srgbClr val="002060"/>
                </a:solidFill>
                <a:latin typeface="Bradley Hand" pitchFamily="2" charset="77"/>
              </a:rPr>
              <a:t>Porster</a:t>
            </a:r>
            <a:r>
              <a:rPr lang="it-IT" sz="2000" i="1" dirty="0">
                <a:solidFill>
                  <a:srgbClr val="002060"/>
                </a:solidFill>
                <a:latin typeface="Bradley Hand" pitchFamily="2" charset="77"/>
              </a:rPr>
              <a:t>, Anna Maria Robustelli</a:t>
            </a:r>
          </a:p>
          <a:p>
            <a:pPr algn="ctr">
              <a:lnSpc>
                <a:spcPct val="150000"/>
              </a:lnSpc>
            </a:pPr>
            <a:endParaRPr lang="it-IT" sz="2800" i="1" dirty="0">
              <a:solidFill>
                <a:srgbClr val="002060"/>
              </a:solidFill>
              <a:latin typeface="Bradley Hand" pitchFamily="2" charset="77"/>
            </a:endParaRPr>
          </a:p>
          <a:p>
            <a:pPr algn="r">
              <a:lnSpc>
                <a:spcPct val="150000"/>
              </a:lnSpc>
            </a:pPr>
            <a:r>
              <a:rPr lang="it-IT" sz="2000" i="1" dirty="0">
                <a:solidFill>
                  <a:srgbClr val="002060"/>
                </a:solidFill>
                <a:latin typeface="Bradley Hand" pitchFamily="2" charset="77"/>
              </a:rPr>
              <a:t>La Vita Felice 2018</a:t>
            </a:r>
          </a:p>
        </p:txBody>
      </p:sp>
    </p:spTree>
    <p:extLst>
      <p:ext uri="{BB962C8B-B14F-4D97-AF65-F5344CB8AC3E}">
        <p14:creationId xmlns:p14="http://schemas.microsoft.com/office/powerpoint/2010/main" val="2806350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BCD743A-5018-AB4F-81FB-618D117AE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581" y="-308734"/>
            <a:ext cx="5250282" cy="7166734"/>
          </a:xfrm>
          <a:prstGeom prst="roundRect">
            <a:avLst>
              <a:gd name="adj" fmla="val 16667"/>
            </a:avLst>
          </a:prstGeom>
          <a:pattFill prst="pct5">
            <a:fgClr>
              <a:srgbClr val="9BE2DE"/>
            </a:fgClr>
            <a:bgClr>
              <a:srgbClr val="9BE2DE"/>
            </a:bgClr>
          </a:pattFill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1267611" lon="871142" rev="20922759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5E4D6A8-26CD-054C-856D-A005B23C3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7" y="-308734"/>
            <a:ext cx="5742075" cy="7209493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20695570" lon="20383738" rev="53882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861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3"/>
    </mc:Choice>
    <mc:Fallback xmlns="">
      <p:transition spd="slow" advTm="1298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31D756-014D-DD44-BCD6-90C45E663E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2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A42F58F-5D2A-0E47-9307-1198976C6C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C739351-D34B-F249-A47D-FEC3F65CC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38" y="0"/>
            <a:ext cx="9948862" cy="6830316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DD0A0B4-6FD7-0F46-92A4-0CAABED20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9963"/>
            <a:ext cx="2243139" cy="332035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810100-A1E5-294D-9A7D-780DF5C432C5}"/>
              </a:ext>
            </a:extLst>
          </p:cNvPr>
          <p:cNvSpPr txBox="1"/>
          <p:nvPr/>
        </p:nvSpPr>
        <p:spPr>
          <a:xfrm>
            <a:off x="167640" y="27684"/>
            <a:ext cx="1950720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i="1" dirty="0">
                <a:solidFill>
                  <a:schemeClr val="bg1"/>
                </a:solidFill>
              </a:rPr>
              <a:t>MARY  DORCEY</a:t>
            </a:r>
          </a:p>
          <a:p>
            <a:pPr algn="ctr">
              <a:lnSpc>
                <a:spcPct val="150000"/>
              </a:lnSpc>
            </a:pPr>
            <a:endParaRPr lang="it-IT" sz="2400" i="1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sz="2400" b="1" i="1" dirty="0">
                <a:solidFill>
                  <a:srgbClr val="0070C0"/>
                </a:solidFill>
              </a:rPr>
              <a:t>IL RESPIRO DELLA STORIA</a:t>
            </a:r>
          </a:p>
        </p:txBody>
      </p:sp>
    </p:spTree>
    <p:extLst>
      <p:ext uri="{BB962C8B-B14F-4D97-AF65-F5344CB8AC3E}">
        <p14:creationId xmlns:p14="http://schemas.microsoft.com/office/powerpoint/2010/main" val="386607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8"/>
    </mc:Choice>
    <mc:Fallback xmlns="">
      <p:transition spd="slow" advTm="1249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F3DABE-E99C-6A44-827F-0CA5DC861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163" y="185739"/>
            <a:ext cx="3914775" cy="6543674"/>
          </a:xfrm>
        </p:spPr>
        <p:txBody>
          <a:bodyPr>
            <a:normAutofit fontScale="25000" lnSpcReduction="20000"/>
          </a:bodyPr>
          <a:lstStyle/>
          <a:p>
            <a:endParaRPr lang="it-IT" sz="6400" b="1" dirty="0">
              <a:solidFill>
                <a:schemeClr val="bg1"/>
              </a:solidFill>
            </a:endParaRPr>
          </a:p>
          <a:p>
            <a:r>
              <a:rPr lang="it-IT" sz="6400" b="1" dirty="0">
                <a:solidFill>
                  <a:schemeClr val="bg1"/>
                </a:solidFill>
              </a:rPr>
              <a:t>			</a:t>
            </a:r>
            <a:endParaRPr lang="it-IT" sz="6400" dirty="0">
              <a:solidFill>
                <a:schemeClr val="bg1"/>
              </a:solidFill>
            </a:endParaRPr>
          </a:p>
          <a:p>
            <a:r>
              <a:rPr lang="it-IT" sz="5600" i="1" dirty="0">
                <a:solidFill>
                  <a:schemeClr val="bg1"/>
                </a:solidFill>
              </a:rPr>
              <a:t>Io non sono una donna comune.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Mi sveglio la mattina.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Ho cibo da mangiare.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Nessuno è venuto di notte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a rubare il mio bambino, la persona che amo.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Io non sono una donna comune.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 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Un susino fiorisce fuori della mia finestra,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le rose sono cariche di rugiada. 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Un merlo è posato su un ramo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e canta a gola spiegata.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Io non sono una donna comune.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 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Vivo dove voglio.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Dormo quando sono stanca.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Scrivo le parole che penso.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Posso guardare il cielo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e udire il mare.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Io non sono una donna comune.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Nessuno mi ha offerto la vita</a:t>
            </a:r>
          </a:p>
          <a:p>
            <a:r>
              <a:rPr lang="it-IT" sz="5600" i="1" dirty="0">
                <a:solidFill>
                  <a:schemeClr val="bg1"/>
                </a:solidFill>
              </a:rPr>
              <a:t>in cambio di un’altra vita.</a:t>
            </a:r>
          </a:p>
          <a:p>
            <a:r>
              <a:rPr lang="it-IT" sz="5600" dirty="0">
                <a:solidFill>
                  <a:schemeClr val="bg1"/>
                </a:solidFill>
              </a:rPr>
              <a:t> </a:t>
            </a:r>
          </a:p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E4AA381-AA6C-0445-92C4-D4E73A1107AD}"/>
              </a:ext>
            </a:extLst>
          </p:cNvPr>
          <p:cNvSpPr txBox="1"/>
          <p:nvPr/>
        </p:nvSpPr>
        <p:spPr>
          <a:xfrm>
            <a:off x="3529014" y="0"/>
            <a:ext cx="3343274" cy="716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it-IT" sz="1400" dirty="0"/>
          </a:p>
          <a:p>
            <a:pPr>
              <a:lnSpc>
                <a:spcPct val="150000"/>
              </a:lnSpc>
            </a:pPr>
            <a:endParaRPr lang="it-IT" sz="1400" dirty="0"/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Nessuno mi ha menato fino a farmi cadere.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Nessuno mi ha bruciato la pelle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né mi ha avvelenato i polmoni.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Io non sono una donna comune.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So dove vivono i miei amici.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Ho libri da leggere,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mi è stato insegnato a leggere.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Ho acqua pulita da bere.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So dove dorme la persona che amo;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lei giace accanto a me,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la sento respirare.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La mia vita non è banale.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Di notte l’aria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è dolce come il caprifoglio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Che cresce lungo la riva del fiume.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Il chiurlo grida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</a:rPr>
              <a:t>dalle paludi lontano,</a:t>
            </a:r>
          </a:p>
          <a:p>
            <a:pPr>
              <a:lnSpc>
                <a:spcPct val="150000"/>
              </a:lnSpc>
            </a:pPr>
            <a:r>
              <a:rPr lang="it-IT" sz="1400" dirty="0"/>
              <a:t> 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07FCEA2-1DFB-444D-A53F-CC08B4CBFC9E}"/>
              </a:ext>
            </a:extLst>
          </p:cNvPr>
          <p:cNvSpPr txBox="1"/>
          <p:nvPr/>
        </p:nvSpPr>
        <p:spPr>
          <a:xfrm>
            <a:off x="6915151" y="1"/>
            <a:ext cx="2800349" cy="7297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it-IT" sz="1400" dirty="0"/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acuto e lamentoso.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Io non sono una donna comune.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Tutto quello che tocco e vedo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è sorprendente e raro  −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privilegiato.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Venite a festeggiare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cose privilegiate, eccezionali: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acqua, cibo, sonno –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l’assenza di dolore –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una notte senza paura –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una mattina senza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il ritorno del torturatore.</a:t>
            </a:r>
          </a:p>
          <a:p>
            <a:pPr>
              <a:lnSpc>
                <a:spcPct val="150000"/>
              </a:lnSpc>
            </a:pPr>
            <a:endParaRPr lang="it-IT" sz="1400" u="sng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Un bambino al sicuro,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una madre,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una persona amata, una sorella.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Un lavoro scelto.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Le nostre vite non sono banali –</a:t>
            </a:r>
          </a:p>
          <a:p>
            <a:pPr>
              <a:lnSpc>
                <a:spcPct val="150000"/>
              </a:lnSpc>
            </a:pPr>
            <a:r>
              <a:rPr lang="it-IT" sz="1400" u="sng" dirty="0">
                <a:solidFill>
                  <a:schemeClr val="bg1"/>
                </a:solidFill>
              </a:rPr>
              <a:t>né chiunque legga questo.</a:t>
            </a:r>
          </a:p>
          <a:p>
            <a:pPr>
              <a:lnSpc>
                <a:spcPct val="150000"/>
              </a:lnSpc>
            </a:pPr>
            <a:r>
              <a:rPr lang="it-IT" sz="1400" dirty="0"/>
              <a:t> </a:t>
            </a:r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A6157D8-F981-0644-BAED-738CB9699E96}"/>
              </a:ext>
            </a:extLst>
          </p:cNvPr>
          <p:cNvSpPr txBox="1"/>
          <p:nvPr/>
        </p:nvSpPr>
        <p:spPr>
          <a:xfrm>
            <a:off x="9715500" y="314325"/>
            <a:ext cx="2300288" cy="6014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it-IT" dirty="0"/>
          </a:p>
          <a:p>
            <a:pPr algn="ctr">
              <a:lnSpc>
                <a:spcPct val="150000"/>
              </a:lnSpc>
            </a:pPr>
            <a:endParaRPr lang="it-IT" i="1" dirty="0"/>
          </a:p>
          <a:p>
            <a:pPr>
              <a:lnSpc>
                <a:spcPct val="150000"/>
              </a:lnSpc>
            </a:pPr>
            <a:r>
              <a:rPr lang="it-IT" b="1" i="1" dirty="0">
                <a:solidFill>
                  <a:schemeClr val="bg1"/>
                </a:solidFill>
              </a:rPr>
              <a:t>Ma chissà –</a:t>
            </a:r>
          </a:p>
          <a:p>
            <a:pPr>
              <a:lnSpc>
                <a:spcPct val="150000"/>
              </a:lnSpc>
            </a:pPr>
            <a:r>
              <a:rPr lang="it-IT" b="1" i="1" dirty="0">
                <a:solidFill>
                  <a:schemeClr val="bg1"/>
                </a:solidFill>
              </a:rPr>
              <a:t>domani o il giorno dopo…</a:t>
            </a:r>
          </a:p>
          <a:p>
            <a:pPr>
              <a:lnSpc>
                <a:spcPct val="150000"/>
              </a:lnSpc>
            </a:pPr>
            <a:r>
              <a:rPr lang="it-IT" b="1" i="1" dirty="0">
                <a:solidFill>
                  <a:schemeClr val="bg1"/>
                </a:solidFill>
              </a:rPr>
              <a:t>Sento tutto intorno a me</a:t>
            </a:r>
          </a:p>
          <a:p>
            <a:pPr>
              <a:lnSpc>
                <a:spcPct val="150000"/>
              </a:lnSpc>
            </a:pPr>
            <a:r>
              <a:rPr lang="it-IT" b="1" i="1" dirty="0">
                <a:solidFill>
                  <a:schemeClr val="bg1"/>
                </a:solidFill>
              </a:rPr>
              <a:t>il respiro della storia</a:t>
            </a:r>
          </a:p>
          <a:p>
            <a:pPr>
              <a:lnSpc>
                <a:spcPct val="150000"/>
              </a:lnSpc>
            </a:pPr>
            <a:r>
              <a:rPr lang="it-IT" b="1" i="1" dirty="0">
                <a:solidFill>
                  <a:schemeClr val="bg1"/>
                </a:solidFill>
              </a:rPr>
              <a:t>impietoso</a:t>
            </a:r>
          </a:p>
          <a:p>
            <a:pPr>
              <a:lnSpc>
                <a:spcPct val="150000"/>
              </a:lnSpc>
            </a:pPr>
            <a:r>
              <a:rPr lang="it-IT" b="1" i="1" dirty="0">
                <a:solidFill>
                  <a:schemeClr val="bg1"/>
                </a:solidFill>
              </a:rPr>
              <a:t>e comune.</a:t>
            </a:r>
          </a:p>
          <a:p>
            <a:pPr algn="ctr">
              <a:lnSpc>
                <a:spcPct val="15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it-IT" sz="1400" b="1" i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sz="1400" b="1" i="1" dirty="0">
                <a:solidFill>
                  <a:srgbClr val="0070C0"/>
                </a:solidFill>
              </a:rPr>
              <a:t>The River </a:t>
            </a:r>
            <a:r>
              <a:rPr lang="it-IT" sz="1400" b="1" i="1" dirty="0" err="1">
                <a:solidFill>
                  <a:srgbClr val="0070C0"/>
                </a:solidFill>
              </a:rPr>
              <a:t>That</a:t>
            </a:r>
            <a:r>
              <a:rPr lang="it-IT" sz="1400" b="1" i="1" dirty="0">
                <a:solidFill>
                  <a:srgbClr val="0070C0"/>
                </a:solidFill>
              </a:rPr>
              <a:t> </a:t>
            </a:r>
            <a:r>
              <a:rPr lang="it-IT" sz="1400" b="1" i="1" dirty="0" err="1">
                <a:solidFill>
                  <a:srgbClr val="0070C0"/>
                </a:solidFill>
              </a:rPr>
              <a:t>Carries</a:t>
            </a:r>
            <a:r>
              <a:rPr lang="it-IT" sz="1400" b="1" i="1" dirty="0">
                <a:solidFill>
                  <a:srgbClr val="0070C0"/>
                </a:solidFill>
              </a:rPr>
              <a:t> Me,</a:t>
            </a:r>
            <a:r>
              <a:rPr lang="it-IT" sz="1400" b="1" dirty="0">
                <a:solidFill>
                  <a:srgbClr val="0070C0"/>
                </a:solidFill>
              </a:rPr>
              <a:t> </a:t>
            </a:r>
            <a:r>
              <a:rPr lang="it-IT" sz="1400" b="1" dirty="0" err="1">
                <a:solidFill>
                  <a:srgbClr val="0070C0"/>
                </a:solidFill>
              </a:rPr>
              <a:t>Salmon</a:t>
            </a:r>
            <a:r>
              <a:rPr lang="it-IT" sz="1400" b="1" dirty="0">
                <a:solidFill>
                  <a:srgbClr val="0070C0"/>
                </a:solidFill>
              </a:rPr>
              <a:t> </a:t>
            </a:r>
            <a:r>
              <a:rPr lang="it-IT" sz="1400" b="1" dirty="0" err="1">
                <a:solidFill>
                  <a:srgbClr val="0070C0"/>
                </a:solidFill>
              </a:rPr>
              <a:t>Poetry</a:t>
            </a:r>
            <a:r>
              <a:rPr lang="it-IT" sz="1400" b="1" dirty="0">
                <a:solidFill>
                  <a:srgbClr val="0070C0"/>
                </a:solidFill>
              </a:rPr>
              <a:t>, 1995.</a:t>
            </a:r>
          </a:p>
        </p:txBody>
      </p:sp>
    </p:spTree>
    <p:extLst>
      <p:ext uri="{BB962C8B-B14F-4D97-AF65-F5344CB8AC3E}">
        <p14:creationId xmlns:p14="http://schemas.microsoft.com/office/powerpoint/2010/main" val="9676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7"/>
    </mc:Choice>
    <mc:Fallback xmlns="">
      <p:transition spd="slow" advTm="1318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  <a14:imgEffect>
                      <a14:colorTemperature colorTemp="4170"/>
                    </a14:imgEffect>
                    <a14:imgEffect>
                      <a14:saturation sat="105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048A34C-154B-BD48-A794-0BFC803571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5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68" y="0"/>
            <a:ext cx="10329863" cy="6858000"/>
          </a:xfrm>
          <a:prstGeom prst="rect">
            <a:avLst/>
          </a:prstGeom>
          <a:pattFill prst="pct5">
            <a:fgClr>
              <a:schemeClr val="tx1"/>
            </a:fgClr>
            <a:bgClr>
              <a:srgbClr val="EBEBEB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10127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2"/>
    </mc:Choice>
    <mc:Fallback xmlns="">
      <p:transition spd="slow" advTm="1333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70"/>
                    </a14:imgEffect>
                    <a14:imgEffect>
                      <a14:saturation sat="105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593F52-FC47-0541-895F-6BC9F15B286C}"/>
              </a:ext>
            </a:extLst>
          </p:cNvPr>
          <p:cNvSpPr txBox="1"/>
          <p:nvPr/>
        </p:nvSpPr>
        <p:spPr>
          <a:xfrm>
            <a:off x="171452" y="200025"/>
            <a:ext cx="6500812" cy="755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EAVAN BOLAND</a:t>
            </a:r>
          </a:p>
          <a:p>
            <a:pPr algn="ctr"/>
            <a:endParaRPr lang="it-IT" sz="1600" b="1" dirty="0">
              <a:solidFill>
                <a:schemeClr val="bg1"/>
              </a:solidFill>
            </a:endParaRPr>
          </a:p>
          <a:p>
            <a:pPr algn="ctr"/>
            <a:r>
              <a:rPr lang="it-IT" sz="2400" b="1" dirty="0">
                <a:solidFill>
                  <a:schemeClr val="bg1"/>
                </a:solidFill>
              </a:rPr>
              <a:t>Quarantena</a:t>
            </a: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Nella peggiore ora della peggiore stagione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       del peggiore anno di un intero popolo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Un uomo si avviò dalla </a:t>
            </a:r>
            <a:r>
              <a:rPr lang="it-IT" sz="2000" i="1" dirty="0" err="1">
                <a:solidFill>
                  <a:schemeClr val="bg1"/>
                </a:solidFill>
              </a:rPr>
              <a:t>workhouse</a:t>
            </a:r>
            <a:r>
              <a:rPr lang="it-IT" sz="2000" i="1" dirty="0">
                <a:solidFill>
                  <a:schemeClr val="bg1"/>
                </a:solidFill>
              </a:rPr>
              <a:t> </a:t>
            </a:r>
            <a:r>
              <a:rPr lang="it-IT" sz="2000" dirty="0">
                <a:solidFill>
                  <a:schemeClr val="bg1"/>
                </a:solidFill>
              </a:rPr>
              <a:t>con sua moglie.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Stava camminando –stavano entrambi camminando –verso nord.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Lei era malata della febbre della carestia e non poteva tenere il passo.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     Lui la sollevò e se la mise sulle spalle.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Camminò così sempre più verso ovest e verso nord.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Finché al calar della notte arrivarono sotto gelide stelle.</a:t>
            </a:r>
          </a:p>
          <a:p>
            <a:pPr>
              <a:lnSpc>
                <a:spcPct val="150000"/>
              </a:lnSpc>
            </a:pPr>
            <a:r>
              <a:rPr lang="it-IT" dirty="0"/>
              <a:t> </a:t>
            </a:r>
          </a:p>
          <a:p>
            <a:pPr>
              <a:lnSpc>
                <a:spcPct val="150000"/>
              </a:lnSpc>
            </a:pPr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9CADFE-8BD2-9E43-B3E9-903D8081E7D7}"/>
              </a:ext>
            </a:extLst>
          </p:cNvPr>
          <p:cNvSpPr txBox="1"/>
          <p:nvPr/>
        </p:nvSpPr>
        <p:spPr>
          <a:xfrm>
            <a:off x="6672264" y="-66973"/>
            <a:ext cx="5519736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chemeClr val="bg1"/>
                </a:solidFill>
              </a:rPr>
              <a:t>Against Love Poetry,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W. W. Norton &amp; Company, 2001.</a:t>
            </a:r>
            <a:endParaRPr lang="it-IT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La mattina furono entrambi trovati morti.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     Di freddo. Di fame. Delle tossine di tutta una storia.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Ma i piedi di lei stavano sul  petto di lui.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L’ultimo calore della carne di lui fu l’ultimo dono per lei.</a:t>
            </a:r>
          </a:p>
          <a:p>
            <a:pPr>
              <a:lnSpc>
                <a:spcPct val="150000"/>
              </a:lnSpc>
            </a:pPr>
            <a:endParaRPr lang="it-IT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[…]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La loro morte insieme nell’inverno del 1847.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     Anche quello che soffrirono. Come vissero.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E quello che c’è tra un uomo e una donna .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E in quale oscurità può essere meglio mostrato.</a:t>
            </a:r>
          </a:p>
          <a:p>
            <a:pPr algn="r"/>
            <a:endParaRPr lang="en-US" sz="1600" b="1" i="1" dirty="0"/>
          </a:p>
          <a:p>
            <a:pPr algn="r"/>
            <a:endParaRPr lang="en-US" sz="1600" b="1" i="1" dirty="0"/>
          </a:p>
          <a:p>
            <a:pPr algn="r"/>
            <a:endParaRPr lang="en-US" sz="1600" b="1" i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26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2"/>
    </mc:Choice>
    <mc:Fallback xmlns="">
      <p:transition spd="slow" advTm="1333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4BB644D-F06C-ED40-9540-76890FA140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33500"/>
            <a:ext cx="12192000" cy="9525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76A6260-5172-EE49-B031-A6103E2C1C5E}"/>
              </a:ext>
            </a:extLst>
          </p:cNvPr>
          <p:cNvSpPr/>
          <p:nvPr/>
        </p:nvSpPr>
        <p:spPr>
          <a:xfrm>
            <a:off x="3048000" y="329690"/>
            <a:ext cx="6096000" cy="61986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MARIANGELA GUALTIERI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[…]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mamma era mia casa allora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 tana, un guscio, un’enorme noce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 latte. Una patria in cui stavo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rannicchiata. Silenziosa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alto raccoglimento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quel grido, quel pianto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quando la camera esplode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una voce che prima non c’era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adesso è la mia.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it-IT" i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giovani parole, </a:t>
            </a:r>
            <a:r>
              <a:rPr lang="it-IT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Einaudi, Torino 2015.</a:t>
            </a:r>
            <a:endParaRPr lang="it-IT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1"/>
    </mc:Choice>
    <mc:Fallback xmlns="">
      <p:transition spd="slow" advTm="12371"/>
    </mc:Fallback>
  </mc:AlternateContent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0.52064" pathEditMode="relative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52064 L -0.24922 -0.54028" pathEditMode="relative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54028 L 0.24524 -0.54028" pathEditMode="relative" ptsTypes="AA">
                                      <p:cBhvr>
                                        <p:cTn id="14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524 -0.54028 L 0.24922 0.06334" pathEditMode="relative" ptsTypes="AA">
                                      <p:cBhvr>
                                        <p:cTn id="17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06334 L 0.21293 0.54028" pathEditMode="relative" ptsTypes="AA">
                                      <p:cBhvr>
                                        <p:cTn id="20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1293 0.54028 L -0.12737 0.54028" pathEditMode="relative" ptsTypes="AA">
                                      <p:cBhvr>
                                        <p:cTn id="23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2737 0.54028 L 0 0" pathEditMode="relative" ptsTypes="AA">
                                      <p:cBhvr>
                                        <p:cTn id="2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3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7E79"/>
            </a:gs>
            <a:gs pos="43000">
              <a:schemeClr val="accent3">
                <a:lumMod val="7000"/>
                <a:lumOff val="93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due angoli in diagonale arrotondati 1">
            <a:extLst>
              <a:ext uri="{FF2B5EF4-FFF2-40B4-BE49-F238E27FC236}">
                <a16:creationId xmlns:a16="http://schemas.microsoft.com/office/drawing/2014/main" id="{6E031404-542E-A540-AFB8-B5CC0B93997B}"/>
              </a:ext>
            </a:extLst>
          </p:cNvPr>
          <p:cNvSpPr/>
          <p:nvPr/>
        </p:nvSpPr>
        <p:spPr>
          <a:xfrm>
            <a:off x="2743200" y="100014"/>
            <a:ext cx="6672263" cy="6629400"/>
          </a:xfrm>
          <a:prstGeom prst="round2DiagRect">
            <a:avLst/>
          </a:prstGeom>
          <a:blipFill>
            <a:blip r:embed="rId2"/>
            <a:tile tx="0" ty="0" sx="100000" sy="100000" flip="none" algn="tl"/>
          </a:blip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endParaRPr lang="it-IT" dirty="0"/>
          </a:p>
          <a:p>
            <a:pPr algn="ctr"/>
            <a:r>
              <a:rPr lang="it-IT" sz="1600" dirty="0"/>
              <a:t>DARIA MENICANTI</a:t>
            </a:r>
          </a:p>
          <a:p>
            <a:endParaRPr lang="it-IT" b="1" dirty="0"/>
          </a:p>
          <a:p>
            <a:pPr algn="ctr"/>
            <a:r>
              <a:rPr lang="it-IT" b="1" dirty="0"/>
              <a:t>La mamma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b="1" dirty="0"/>
              <a:t>Lei custodiva le mie frasi sciocche.</a:t>
            </a:r>
          </a:p>
          <a:p>
            <a:pPr>
              <a:lnSpc>
                <a:spcPct val="150000"/>
              </a:lnSpc>
            </a:pPr>
            <a:r>
              <a:rPr lang="it-IT" b="1" dirty="0"/>
              <a:t>Lei celebrava. Dentro lei inverdivo</a:t>
            </a:r>
          </a:p>
          <a:p>
            <a:pPr>
              <a:lnSpc>
                <a:spcPct val="150000"/>
              </a:lnSpc>
            </a:pPr>
            <a:r>
              <a:rPr lang="it-IT" b="1" dirty="0"/>
              <a:t>perpetuamente. Per i suoi ricordi</a:t>
            </a:r>
          </a:p>
          <a:p>
            <a:pPr>
              <a:lnSpc>
                <a:spcPct val="150000"/>
              </a:lnSpc>
            </a:pPr>
            <a:r>
              <a:rPr lang="it-IT" b="1" dirty="0"/>
              <a:t>continuavano i miei pazzi galoppi:</a:t>
            </a:r>
          </a:p>
          <a:p>
            <a:pPr>
              <a:lnSpc>
                <a:spcPct val="150000"/>
              </a:lnSpc>
            </a:pPr>
            <a:r>
              <a:rPr lang="it-IT" b="1" dirty="0"/>
              <a:t>raggiava come un sole disegnato</a:t>
            </a:r>
          </a:p>
          <a:p>
            <a:pPr>
              <a:lnSpc>
                <a:spcPct val="150000"/>
              </a:lnSpc>
            </a:pPr>
            <a:r>
              <a:rPr lang="it-IT" b="1" dirty="0"/>
              <a:t>la domenica eterna dell’infanzia.</a:t>
            </a:r>
          </a:p>
          <a:p>
            <a:pPr>
              <a:lnSpc>
                <a:spcPct val="150000"/>
              </a:lnSpc>
            </a:pPr>
            <a:r>
              <a:rPr lang="it-IT" b="1" dirty="0"/>
              <a:t>Quando morì prese con sé le stesse</a:t>
            </a:r>
          </a:p>
          <a:p>
            <a:pPr>
              <a:lnSpc>
                <a:spcPct val="150000"/>
              </a:lnSpc>
            </a:pPr>
            <a:r>
              <a:rPr lang="it-IT" b="1" dirty="0"/>
              <a:t>radici di quel mondo mai maturo.</a:t>
            </a:r>
          </a:p>
          <a:p>
            <a:pPr>
              <a:lnSpc>
                <a:spcPct val="150000"/>
              </a:lnSpc>
            </a:pPr>
            <a:r>
              <a:rPr lang="it-IT" b="1" dirty="0"/>
              <a:t>Da allora sono diventata adulta.</a:t>
            </a:r>
          </a:p>
          <a:p>
            <a:pPr>
              <a:lnSpc>
                <a:spcPct val="150000"/>
              </a:lnSpc>
            </a:pPr>
            <a:r>
              <a:rPr lang="it-IT" b="1" dirty="0"/>
              <a:t>Vecchia, via. Non temiamo le parole.</a:t>
            </a:r>
          </a:p>
          <a:p>
            <a:r>
              <a:rPr lang="it-IT" dirty="0"/>
              <a:t> </a:t>
            </a:r>
          </a:p>
          <a:p>
            <a:pPr algn="r"/>
            <a:r>
              <a:rPr lang="it-IT" sz="1400" i="1" dirty="0"/>
              <a:t>Il concerto del grillo. Opera poetica completa </a:t>
            </a:r>
          </a:p>
          <a:p>
            <a:pPr algn="r"/>
            <a:r>
              <a:rPr lang="it-IT" sz="1400" i="1" dirty="0"/>
              <a:t>a cura di Brigida Bonghi, Fabio </a:t>
            </a:r>
            <a:r>
              <a:rPr lang="it-IT" sz="1400" i="1" dirty="0" err="1"/>
              <a:t>Minazzi</a:t>
            </a:r>
            <a:r>
              <a:rPr lang="it-IT" sz="1400" i="1" dirty="0"/>
              <a:t> e Silvio Raffo</a:t>
            </a:r>
          </a:p>
          <a:p>
            <a:pPr algn="r"/>
            <a:r>
              <a:rPr lang="it-IT" sz="1400" i="1" dirty="0" err="1"/>
              <a:t>Mimesis</a:t>
            </a:r>
            <a:r>
              <a:rPr lang="it-IT" sz="1400" i="1" dirty="0"/>
              <a:t> Edizioni / Centro Internazionale </a:t>
            </a:r>
            <a:r>
              <a:rPr lang="it-IT" sz="1400" i="1" dirty="0" err="1"/>
              <a:t>Insubrico</a:t>
            </a:r>
            <a:r>
              <a:rPr lang="it-IT" sz="1400" i="1" dirty="0"/>
              <a:t> </a:t>
            </a:r>
          </a:p>
          <a:p>
            <a:pPr algn="r"/>
            <a:r>
              <a:rPr lang="it-IT" sz="1400" i="1" dirty="0"/>
              <a:t>Milano-Udine 2013.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6BF1C6C-B402-A641-A4BC-069E81F8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4885">
            <a:off x="9652000" y="657225"/>
            <a:ext cx="798512" cy="77994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8F64539-8E2E-5542-8271-D992A4435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82990">
            <a:off x="730890" y="186485"/>
            <a:ext cx="775267" cy="75723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EF1A347-5FBB-EE46-B3F7-47C0DF4E1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6186">
            <a:off x="10587037" y="1733551"/>
            <a:ext cx="721632" cy="70485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68AF6E5-D101-7B4D-AEA4-39E89A445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4553">
            <a:off x="9689688" y="2746772"/>
            <a:ext cx="835412" cy="81598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C3FE1C5-51E3-C342-92FF-5D88FEDDD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06742">
            <a:off x="9934873" y="5081273"/>
            <a:ext cx="798512" cy="77994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1DD2E3B-D40A-0E4D-AF0E-10D0DD108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436" y="3773450"/>
            <a:ext cx="546100" cy="5334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4AF1095-26F0-2840-8EFD-86F98E452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05460">
            <a:off x="152400" y="5314949"/>
            <a:ext cx="546100" cy="5334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048B170D-4742-7A40-93C6-C05889BFB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80253">
            <a:off x="922338" y="3914775"/>
            <a:ext cx="546100" cy="5334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2D170D0-78F9-694C-B0DB-5CD95B03C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14562">
            <a:off x="1960563" y="3086100"/>
            <a:ext cx="546100" cy="5334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CD3C6DE0-D98F-634F-AC62-EE0970840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8051">
            <a:off x="915987" y="1905000"/>
            <a:ext cx="764456" cy="746677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478F355B-AE4F-B64C-8355-E73807A89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8828">
            <a:off x="7191869" y="3456789"/>
            <a:ext cx="1416182" cy="1383248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5B3832A-62DC-F745-BA03-BC4423FC6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0933">
            <a:off x="1615016" y="4943924"/>
            <a:ext cx="979628" cy="956846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E436538-29E0-3540-9E1A-0B67133E0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1348">
            <a:off x="11308669" y="5528707"/>
            <a:ext cx="722200" cy="705405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CF3A7522-3A1E-5F41-9AF8-6F7B9E857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2630">
            <a:off x="7533300" y="620385"/>
            <a:ext cx="1167634" cy="11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9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6"/>
    </mc:Choice>
    <mc:Fallback xmlns="">
      <p:transition spd="slow" advTm="14516"/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1248</TotalTime>
  <Words>1681</Words>
  <Application>Microsoft Macintosh PowerPoint</Application>
  <PresentationFormat>Widescreen</PresentationFormat>
  <Paragraphs>363</Paragraphs>
  <Slides>16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Bradley Hand</vt:lpstr>
      <vt:lpstr>Calibri</vt:lpstr>
      <vt:lpstr>Calibri Light</vt:lpstr>
      <vt:lpstr>Cambria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Lucia Tosi Imperfetta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 mio liceo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Anna Paola Bottoni</cp:lastModifiedBy>
  <cp:revision>50</cp:revision>
  <dcterms:created xsi:type="dcterms:W3CDTF">2021-03-20T09:40:37Z</dcterms:created>
  <dcterms:modified xsi:type="dcterms:W3CDTF">2021-03-22T19:09:15Z</dcterms:modified>
</cp:coreProperties>
</file>